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19" r:id="rId12"/>
    <p:sldId id="266" r:id="rId13"/>
    <p:sldId id="267" r:id="rId14"/>
    <p:sldId id="268" r:id="rId15"/>
    <p:sldId id="269" r:id="rId16"/>
    <p:sldId id="270" r:id="rId17"/>
    <p:sldId id="271" r:id="rId18"/>
    <p:sldId id="272" r:id="rId19"/>
    <p:sldId id="273" r:id="rId20"/>
    <p:sldId id="310" r:id="rId21"/>
    <p:sldId id="274" r:id="rId22"/>
    <p:sldId id="275" r:id="rId23"/>
    <p:sldId id="276" r:id="rId24"/>
    <p:sldId id="277" r:id="rId25"/>
    <p:sldId id="283" r:id="rId26"/>
    <p:sldId id="284" r:id="rId27"/>
    <p:sldId id="285" r:id="rId28"/>
    <p:sldId id="286" r:id="rId29"/>
    <p:sldId id="287" r:id="rId30"/>
    <p:sldId id="288" r:id="rId31"/>
    <p:sldId id="278" r:id="rId32"/>
    <p:sldId id="279" r:id="rId33"/>
    <p:sldId id="280" r:id="rId34"/>
    <p:sldId id="281" r:id="rId35"/>
    <p:sldId id="282" r:id="rId36"/>
    <p:sldId id="289" r:id="rId37"/>
    <p:sldId id="315" r:id="rId38"/>
    <p:sldId id="316" r:id="rId39"/>
    <p:sldId id="317" r:id="rId40"/>
    <p:sldId id="314"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6266A-FFE2-451A-AA43-A181CE874FFF}"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EE68B04-2893-422A-8F10-ACC65EE3C499}">
      <dgm:prSet/>
      <dgm:spPr/>
      <dgm:t>
        <a:bodyPr/>
        <a:lstStyle/>
        <a:p>
          <a:pPr>
            <a:lnSpc>
              <a:spcPct val="100000"/>
            </a:lnSpc>
            <a:defRPr b="1"/>
          </a:pPr>
          <a:r>
            <a:rPr lang="en-CA" dirty="0"/>
            <a:t>Practice:</a:t>
          </a:r>
          <a:endParaRPr lang="en-US" dirty="0"/>
        </a:p>
      </dgm:t>
    </dgm:pt>
    <dgm:pt modelId="{BFBFC0F2-2D6B-4CB8-B875-701E31C4ADE3}" type="parTrans" cxnId="{AB1142DF-1FAB-48D8-9073-B0C931E11E6B}">
      <dgm:prSet/>
      <dgm:spPr/>
      <dgm:t>
        <a:bodyPr/>
        <a:lstStyle/>
        <a:p>
          <a:endParaRPr lang="en-US"/>
        </a:p>
      </dgm:t>
    </dgm:pt>
    <dgm:pt modelId="{760D2B18-30B1-4921-B906-F98B746D2B2E}" type="sibTrans" cxnId="{AB1142DF-1FAB-48D8-9073-B0C931E11E6B}">
      <dgm:prSet/>
      <dgm:spPr/>
      <dgm:t>
        <a:bodyPr/>
        <a:lstStyle/>
        <a:p>
          <a:endParaRPr lang="en-US"/>
        </a:p>
      </dgm:t>
    </dgm:pt>
    <dgm:pt modelId="{7690FFED-1248-4A84-A1D2-B787F1A67F87}">
      <dgm:prSet/>
      <dgm:spPr/>
      <dgm:t>
        <a:bodyPr/>
        <a:lstStyle/>
        <a:p>
          <a:pPr>
            <a:lnSpc>
              <a:spcPct val="100000"/>
            </a:lnSpc>
          </a:pPr>
          <a:r>
            <a:rPr lang="en-CA" dirty="0"/>
            <a:t>Administrative staff and processes</a:t>
          </a:r>
          <a:endParaRPr lang="en-US" dirty="0"/>
        </a:p>
      </dgm:t>
    </dgm:pt>
    <dgm:pt modelId="{325D8B28-1F8A-490F-B157-48262391FF6F}" type="parTrans" cxnId="{8B451080-2884-408F-BC6A-BFDEDEF86815}">
      <dgm:prSet/>
      <dgm:spPr/>
      <dgm:t>
        <a:bodyPr/>
        <a:lstStyle/>
        <a:p>
          <a:endParaRPr lang="en-US"/>
        </a:p>
      </dgm:t>
    </dgm:pt>
    <dgm:pt modelId="{196A1D39-C66D-493A-81A4-DEFEA326D95C}" type="sibTrans" cxnId="{8B451080-2884-408F-BC6A-BFDEDEF86815}">
      <dgm:prSet/>
      <dgm:spPr/>
      <dgm:t>
        <a:bodyPr/>
        <a:lstStyle/>
        <a:p>
          <a:endParaRPr lang="en-US"/>
        </a:p>
      </dgm:t>
    </dgm:pt>
    <dgm:pt modelId="{CDC04439-F829-457B-9C7A-A47D074F678E}">
      <dgm:prSet/>
      <dgm:spPr/>
      <dgm:t>
        <a:bodyPr/>
        <a:lstStyle/>
        <a:p>
          <a:pPr>
            <a:lnSpc>
              <a:spcPct val="100000"/>
            </a:lnSpc>
          </a:pPr>
          <a:r>
            <a:rPr lang="en-CA"/>
            <a:t>Midwives – model of practice and call schedule</a:t>
          </a:r>
          <a:endParaRPr lang="en-US"/>
        </a:p>
      </dgm:t>
    </dgm:pt>
    <dgm:pt modelId="{D7CAF0FF-C340-4C6F-AE67-F286611A5BF8}" type="parTrans" cxnId="{797A8824-797E-40C3-8343-A8B4F7BCEBE9}">
      <dgm:prSet/>
      <dgm:spPr/>
      <dgm:t>
        <a:bodyPr/>
        <a:lstStyle/>
        <a:p>
          <a:endParaRPr lang="en-US"/>
        </a:p>
      </dgm:t>
    </dgm:pt>
    <dgm:pt modelId="{DF58D460-E7AA-422E-BAD7-0F5C3EFEBD72}" type="sibTrans" cxnId="{797A8824-797E-40C3-8343-A8B4F7BCEBE9}">
      <dgm:prSet/>
      <dgm:spPr/>
      <dgm:t>
        <a:bodyPr/>
        <a:lstStyle/>
        <a:p>
          <a:endParaRPr lang="en-US"/>
        </a:p>
      </dgm:t>
    </dgm:pt>
    <dgm:pt modelId="{E624345D-034B-4F1B-8ABF-FAC0EC4B0B10}">
      <dgm:prSet/>
      <dgm:spPr/>
      <dgm:t>
        <a:bodyPr/>
        <a:lstStyle/>
        <a:p>
          <a:pPr>
            <a:lnSpc>
              <a:spcPct val="100000"/>
            </a:lnSpc>
          </a:pPr>
          <a:r>
            <a:rPr lang="en-CA"/>
            <a:t>Health records (paper? EMR – student access?)</a:t>
          </a:r>
          <a:endParaRPr lang="en-US"/>
        </a:p>
      </dgm:t>
    </dgm:pt>
    <dgm:pt modelId="{44D595E0-07E8-455B-8DAA-CEF7297FADCA}" type="parTrans" cxnId="{9ED4DE5C-7E3B-47C7-B322-24C79E51959E}">
      <dgm:prSet/>
      <dgm:spPr/>
      <dgm:t>
        <a:bodyPr/>
        <a:lstStyle/>
        <a:p>
          <a:endParaRPr lang="en-US"/>
        </a:p>
      </dgm:t>
    </dgm:pt>
    <dgm:pt modelId="{B3E431CD-D8BF-48C5-B260-82ED9A12FAEF}" type="sibTrans" cxnId="{9ED4DE5C-7E3B-47C7-B322-24C79E51959E}">
      <dgm:prSet/>
      <dgm:spPr/>
      <dgm:t>
        <a:bodyPr/>
        <a:lstStyle/>
        <a:p>
          <a:endParaRPr lang="en-US"/>
        </a:p>
      </dgm:t>
    </dgm:pt>
    <dgm:pt modelId="{6CEC2CA3-257B-4731-B879-7731B98256A0}">
      <dgm:prSet/>
      <dgm:spPr/>
      <dgm:t>
        <a:bodyPr/>
        <a:lstStyle/>
        <a:p>
          <a:pPr>
            <a:lnSpc>
              <a:spcPct val="100000"/>
            </a:lnSpc>
          </a:pPr>
          <a:r>
            <a:rPr lang="en-CA"/>
            <a:t>Physical space and parking</a:t>
          </a:r>
          <a:endParaRPr lang="en-US"/>
        </a:p>
      </dgm:t>
    </dgm:pt>
    <dgm:pt modelId="{E85EBF1B-1F77-46C0-BC46-E09AC2D26AC4}" type="parTrans" cxnId="{6B6056EB-38EE-491C-9477-A0C1D17599DA}">
      <dgm:prSet/>
      <dgm:spPr/>
      <dgm:t>
        <a:bodyPr/>
        <a:lstStyle/>
        <a:p>
          <a:endParaRPr lang="en-US"/>
        </a:p>
      </dgm:t>
    </dgm:pt>
    <dgm:pt modelId="{7968F5C4-78A5-417D-AF76-6E143C62E0A4}" type="sibTrans" cxnId="{6B6056EB-38EE-491C-9477-A0C1D17599DA}">
      <dgm:prSet/>
      <dgm:spPr/>
      <dgm:t>
        <a:bodyPr/>
        <a:lstStyle/>
        <a:p>
          <a:endParaRPr lang="en-US"/>
        </a:p>
      </dgm:t>
    </dgm:pt>
    <dgm:pt modelId="{7B55D7FF-D3D3-4C8C-A1DA-2C61B6AF82ED}">
      <dgm:prSet/>
      <dgm:spPr/>
      <dgm:t>
        <a:bodyPr/>
        <a:lstStyle/>
        <a:p>
          <a:pPr>
            <a:lnSpc>
              <a:spcPct val="100000"/>
            </a:lnSpc>
          </a:pPr>
          <a:r>
            <a:rPr lang="en-CA"/>
            <a:t>Practice protocols</a:t>
          </a:r>
          <a:endParaRPr lang="en-US"/>
        </a:p>
      </dgm:t>
    </dgm:pt>
    <dgm:pt modelId="{4A248FCB-8311-496E-9A71-8D761DA6727D}" type="parTrans" cxnId="{96F69219-E514-440D-A7DB-2D4CC750C4B3}">
      <dgm:prSet/>
      <dgm:spPr/>
      <dgm:t>
        <a:bodyPr/>
        <a:lstStyle/>
        <a:p>
          <a:endParaRPr lang="en-US"/>
        </a:p>
      </dgm:t>
    </dgm:pt>
    <dgm:pt modelId="{224569D4-4C43-4368-BCF4-2DB3C3165F85}" type="sibTrans" cxnId="{96F69219-E514-440D-A7DB-2D4CC750C4B3}">
      <dgm:prSet/>
      <dgm:spPr/>
      <dgm:t>
        <a:bodyPr/>
        <a:lstStyle/>
        <a:p>
          <a:endParaRPr lang="en-US"/>
        </a:p>
      </dgm:t>
    </dgm:pt>
    <dgm:pt modelId="{4338EC1D-2DC0-47ED-A9B6-4AB5938C2156}">
      <dgm:prSet/>
      <dgm:spPr/>
      <dgm:t>
        <a:bodyPr/>
        <a:lstStyle/>
        <a:p>
          <a:pPr>
            <a:lnSpc>
              <a:spcPct val="100000"/>
            </a:lnSpc>
          </a:pPr>
          <a:r>
            <a:rPr lang="en-CA" dirty="0"/>
            <a:t>Equipment and supplies</a:t>
          </a:r>
        </a:p>
        <a:p>
          <a:pPr>
            <a:lnSpc>
              <a:spcPct val="100000"/>
            </a:lnSpc>
          </a:pPr>
          <a:r>
            <a:rPr lang="en-CA" dirty="0"/>
            <a:t>Conflict resolution process</a:t>
          </a:r>
          <a:endParaRPr lang="en-US" dirty="0"/>
        </a:p>
      </dgm:t>
    </dgm:pt>
    <dgm:pt modelId="{283A915C-2F00-4815-8995-6C15CFCE90C5}" type="parTrans" cxnId="{E0E913EF-6289-48D3-8E36-34E7A7ECA514}">
      <dgm:prSet/>
      <dgm:spPr/>
      <dgm:t>
        <a:bodyPr/>
        <a:lstStyle/>
        <a:p>
          <a:endParaRPr lang="en-US"/>
        </a:p>
      </dgm:t>
    </dgm:pt>
    <dgm:pt modelId="{63FAB912-F172-45C2-B264-7F890FCFDE06}" type="sibTrans" cxnId="{E0E913EF-6289-48D3-8E36-34E7A7ECA514}">
      <dgm:prSet/>
      <dgm:spPr/>
      <dgm:t>
        <a:bodyPr/>
        <a:lstStyle/>
        <a:p>
          <a:endParaRPr lang="en-US"/>
        </a:p>
      </dgm:t>
    </dgm:pt>
    <dgm:pt modelId="{AEE50666-3E5D-4D18-9A0F-15C386B82F3D}">
      <dgm:prSet/>
      <dgm:spPr/>
      <dgm:t>
        <a:bodyPr/>
        <a:lstStyle/>
        <a:p>
          <a:pPr>
            <a:lnSpc>
              <a:spcPct val="100000"/>
            </a:lnSpc>
            <a:defRPr b="1"/>
          </a:pPr>
          <a:r>
            <a:rPr lang="en-CA" dirty="0"/>
            <a:t>Hospital (s)</a:t>
          </a:r>
          <a:endParaRPr lang="en-US" dirty="0"/>
        </a:p>
      </dgm:t>
    </dgm:pt>
    <dgm:pt modelId="{AEE06E79-AB19-4F9B-8579-F469AFF39A2A}" type="parTrans" cxnId="{5C129025-0ACC-4E70-98C2-FF605CE0CCA2}">
      <dgm:prSet/>
      <dgm:spPr/>
      <dgm:t>
        <a:bodyPr/>
        <a:lstStyle/>
        <a:p>
          <a:endParaRPr lang="en-US"/>
        </a:p>
      </dgm:t>
    </dgm:pt>
    <dgm:pt modelId="{CEA642F1-9069-4A3B-A82C-763BF59C773F}" type="sibTrans" cxnId="{5C129025-0ACC-4E70-98C2-FF605CE0CCA2}">
      <dgm:prSet/>
      <dgm:spPr/>
      <dgm:t>
        <a:bodyPr/>
        <a:lstStyle/>
        <a:p>
          <a:endParaRPr lang="en-US"/>
        </a:p>
      </dgm:t>
    </dgm:pt>
    <dgm:pt modelId="{EC59DF1B-131A-452D-B1A8-7E6F97DB867E}">
      <dgm:prSet/>
      <dgm:spPr/>
      <dgm:t>
        <a:bodyPr/>
        <a:lstStyle/>
        <a:p>
          <a:pPr>
            <a:lnSpc>
              <a:spcPct val="100000"/>
            </a:lnSpc>
          </a:pPr>
          <a:r>
            <a:rPr lang="en-CA" dirty="0"/>
            <a:t>Birth unit tour</a:t>
          </a:r>
          <a:endParaRPr lang="en-US" dirty="0"/>
        </a:p>
      </dgm:t>
    </dgm:pt>
    <dgm:pt modelId="{8489202C-4705-4F91-AA08-6CE131ECC1D6}" type="parTrans" cxnId="{9DE24705-2876-46BE-9798-55CA5F9A23FD}">
      <dgm:prSet/>
      <dgm:spPr/>
      <dgm:t>
        <a:bodyPr/>
        <a:lstStyle/>
        <a:p>
          <a:endParaRPr lang="en-US"/>
        </a:p>
      </dgm:t>
    </dgm:pt>
    <dgm:pt modelId="{9703DB87-2A01-47CB-8BF8-C47C47F7EB6D}" type="sibTrans" cxnId="{9DE24705-2876-46BE-9798-55CA5F9A23FD}">
      <dgm:prSet/>
      <dgm:spPr/>
      <dgm:t>
        <a:bodyPr/>
        <a:lstStyle/>
        <a:p>
          <a:endParaRPr lang="en-US"/>
        </a:p>
      </dgm:t>
    </dgm:pt>
    <dgm:pt modelId="{9A860C43-E100-40D0-B338-923767F6AFAE}">
      <dgm:prSet/>
      <dgm:spPr/>
      <dgm:t>
        <a:bodyPr/>
        <a:lstStyle/>
        <a:p>
          <a:pPr>
            <a:lnSpc>
              <a:spcPct val="100000"/>
            </a:lnSpc>
          </a:pPr>
          <a:r>
            <a:rPr lang="en-CA"/>
            <a:t>Obtaining ID</a:t>
          </a:r>
          <a:endParaRPr lang="en-US"/>
        </a:p>
      </dgm:t>
    </dgm:pt>
    <dgm:pt modelId="{7C8F14C2-B01D-478C-B3F2-7FD01C9E2CB3}" type="parTrans" cxnId="{F0EF9B77-150F-4A4A-800D-6A05D6333994}">
      <dgm:prSet/>
      <dgm:spPr/>
      <dgm:t>
        <a:bodyPr/>
        <a:lstStyle/>
        <a:p>
          <a:endParaRPr lang="en-US"/>
        </a:p>
      </dgm:t>
    </dgm:pt>
    <dgm:pt modelId="{8E7B5F76-64FB-4DEB-8021-9D89EA3C07C7}" type="sibTrans" cxnId="{F0EF9B77-150F-4A4A-800D-6A05D6333994}">
      <dgm:prSet/>
      <dgm:spPr/>
      <dgm:t>
        <a:bodyPr/>
        <a:lstStyle/>
        <a:p>
          <a:endParaRPr lang="en-US"/>
        </a:p>
      </dgm:t>
    </dgm:pt>
    <dgm:pt modelId="{4CB2A1AB-8539-4E1D-A972-96B6E28CCBF7}">
      <dgm:prSet/>
      <dgm:spPr/>
      <dgm:t>
        <a:bodyPr/>
        <a:lstStyle/>
        <a:p>
          <a:pPr>
            <a:lnSpc>
              <a:spcPct val="100000"/>
            </a:lnSpc>
          </a:pPr>
          <a:r>
            <a:rPr lang="en-CA"/>
            <a:t>Health records (access to EMR/training)</a:t>
          </a:r>
          <a:endParaRPr lang="en-US"/>
        </a:p>
      </dgm:t>
    </dgm:pt>
    <dgm:pt modelId="{02A95A29-073F-4604-B96D-41E216DF7D62}" type="parTrans" cxnId="{06395BB3-C942-488E-8C8D-52B1D0C19BEA}">
      <dgm:prSet/>
      <dgm:spPr/>
      <dgm:t>
        <a:bodyPr/>
        <a:lstStyle/>
        <a:p>
          <a:endParaRPr lang="en-US"/>
        </a:p>
      </dgm:t>
    </dgm:pt>
    <dgm:pt modelId="{17C838DA-D06F-4CEF-8DE0-999CAD68C2B8}" type="sibTrans" cxnId="{06395BB3-C942-488E-8C8D-52B1D0C19BEA}">
      <dgm:prSet/>
      <dgm:spPr/>
      <dgm:t>
        <a:bodyPr/>
        <a:lstStyle/>
        <a:p>
          <a:endParaRPr lang="en-US"/>
        </a:p>
      </dgm:t>
    </dgm:pt>
    <dgm:pt modelId="{920F8BE0-AADF-46E9-B352-8D11F1C96949}">
      <dgm:prSet/>
      <dgm:spPr/>
      <dgm:t>
        <a:bodyPr/>
        <a:lstStyle/>
        <a:p>
          <a:pPr>
            <a:lnSpc>
              <a:spcPct val="100000"/>
            </a:lnSpc>
          </a:pPr>
          <a:r>
            <a:rPr lang="en-CA"/>
            <a:t>Parking</a:t>
          </a:r>
          <a:endParaRPr lang="en-US"/>
        </a:p>
      </dgm:t>
    </dgm:pt>
    <dgm:pt modelId="{B7B62336-A80A-4D86-ACC9-CA57E1CDD4FE}" type="parTrans" cxnId="{25DFB81D-2EB8-4F86-AD6A-DFE116F80B53}">
      <dgm:prSet/>
      <dgm:spPr/>
      <dgm:t>
        <a:bodyPr/>
        <a:lstStyle/>
        <a:p>
          <a:endParaRPr lang="en-US"/>
        </a:p>
      </dgm:t>
    </dgm:pt>
    <dgm:pt modelId="{04F1D79E-207B-46A1-BF2D-C6787D1410FD}" type="sibTrans" cxnId="{25DFB81D-2EB8-4F86-AD6A-DFE116F80B53}">
      <dgm:prSet/>
      <dgm:spPr/>
      <dgm:t>
        <a:bodyPr/>
        <a:lstStyle/>
        <a:p>
          <a:endParaRPr lang="en-US"/>
        </a:p>
      </dgm:t>
    </dgm:pt>
    <dgm:pt modelId="{F478B004-5CD9-4BBC-8A0D-4BB76DFEDAAF}">
      <dgm:prSet/>
      <dgm:spPr/>
      <dgm:t>
        <a:bodyPr/>
        <a:lstStyle/>
        <a:p>
          <a:pPr>
            <a:lnSpc>
              <a:spcPct val="100000"/>
            </a:lnSpc>
          </a:pPr>
          <a:r>
            <a:rPr lang="en-CA"/>
            <a:t>Supplies and equipment</a:t>
          </a:r>
          <a:endParaRPr lang="en-US"/>
        </a:p>
      </dgm:t>
    </dgm:pt>
    <dgm:pt modelId="{0636DDE1-5FB6-41C1-9BDA-FDED63420155}" type="parTrans" cxnId="{CBB2416A-0171-486B-9299-A00732119EAD}">
      <dgm:prSet/>
      <dgm:spPr/>
      <dgm:t>
        <a:bodyPr/>
        <a:lstStyle/>
        <a:p>
          <a:endParaRPr lang="en-US"/>
        </a:p>
      </dgm:t>
    </dgm:pt>
    <dgm:pt modelId="{64F9C662-1C4F-4CD4-BC08-12F62E46A824}" type="sibTrans" cxnId="{CBB2416A-0171-486B-9299-A00732119EAD}">
      <dgm:prSet/>
      <dgm:spPr/>
      <dgm:t>
        <a:bodyPr/>
        <a:lstStyle/>
        <a:p>
          <a:endParaRPr lang="en-US"/>
        </a:p>
      </dgm:t>
    </dgm:pt>
    <dgm:pt modelId="{00DC812E-9508-4C70-AE1B-0DFBB5FD9B79}" type="pres">
      <dgm:prSet presAssocID="{FC56266A-FFE2-451A-AA43-A181CE874FFF}" presName="root" presStyleCnt="0">
        <dgm:presLayoutVars>
          <dgm:dir/>
          <dgm:resizeHandles val="exact"/>
        </dgm:presLayoutVars>
      </dgm:prSet>
      <dgm:spPr/>
    </dgm:pt>
    <dgm:pt modelId="{89DE0354-F582-422B-A628-6FAC4BB582BF}" type="pres">
      <dgm:prSet presAssocID="{4EE68B04-2893-422A-8F10-ACC65EE3C499}" presName="compNode" presStyleCnt="0"/>
      <dgm:spPr/>
    </dgm:pt>
    <dgm:pt modelId="{EEF61B23-21E5-4E44-B1E8-68810D94359F}" type="pres">
      <dgm:prSet presAssocID="{4EE68B04-2893-422A-8F10-ACC65EE3C499}" presName="iconRect" presStyleLbl="node1" presStyleIdx="0" presStyleCnt="2" custScaleX="70067" custScaleY="77394" custLinFactNeighborX="-9900" custLinFactNeighborY="-146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0E91D937-ED3C-4F50-922B-5BCCC2B9665B}" type="pres">
      <dgm:prSet presAssocID="{4EE68B04-2893-422A-8F10-ACC65EE3C499}" presName="iconSpace" presStyleCnt="0"/>
      <dgm:spPr/>
    </dgm:pt>
    <dgm:pt modelId="{64A187AE-DE57-436A-840C-FBA4F07C67B4}" type="pres">
      <dgm:prSet presAssocID="{4EE68B04-2893-422A-8F10-ACC65EE3C499}" presName="parTx" presStyleLbl="revTx" presStyleIdx="0" presStyleCnt="4" custScaleY="69351" custLinFactY="-17169" custLinFactNeighborX="-2508" custLinFactNeighborY="-100000">
        <dgm:presLayoutVars>
          <dgm:chMax val="0"/>
          <dgm:chPref val="0"/>
        </dgm:presLayoutVars>
      </dgm:prSet>
      <dgm:spPr/>
    </dgm:pt>
    <dgm:pt modelId="{8507E940-2897-404D-B3DB-4B745F4DB389}" type="pres">
      <dgm:prSet presAssocID="{4EE68B04-2893-422A-8F10-ACC65EE3C499}" presName="txSpace" presStyleCnt="0"/>
      <dgm:spPr/>
    </dgm:pt>
    <dgm:pt modelId="{F7CCA77A-D910-46A9-A3A4-0410D0B2DF94}" type="pres">
      <dgm:prSet presAssocID="{4EE68B04-2893-422A-8F10-ACC65EE3C499}" presName="desTx" presStyleLbl="revTx" presStyleIdx="1" presStyleCnt="4" custScaleY="148134" custLinFactNeighborX="-2616" custLinFactNeighborY="-3795">
        <dgm:presLayoutVars/>
      </dgm:prSet>
      <dgm:spPr/>
    </dgm:pt>
    <dgm:pt modelId="{56711CBD-91A4-4333-9301-E65ED02A7F77}" type="pres">
      <dgm:prSet presAssocID="{760D2B18-30B1-4921-B906-F98B746D2B2E}" presName="sibTrans" presStyleCnt="0"/>
      <dgm:spPr/>
    </dgm:pt>
    <dgm:pt modelId="{E209C4A3-C0ED-4798-B33D-CA8D0A00472A}" type="pres">
      <dgm:prSet presAssocID="{AEE50666-3E5D-4D18-9A0F-15C386B82F3D}" presName="compNode" presStyleCnt="0"/>
      <dgm:spPr/>
    </dgm:pt>
    <dgm:pt modelId="{A3E88525-E06F-4116-98B2-6496010E4F4E}" type="pres">
      <dgm:prSet presAssocID="{AEE50666-3E5D-4D18-9A0F-15C386B82F3D}" presName="iconRect" presStyleLbl="node1" presStyleIdx="1" presStyleCnt="2" custLinFactNeighborX="-35645" custLinFactNeighborY="-381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mbulance"/>
        </a:ext>
      </dgm:extLst>
    </dgm:pt>
    <dgm:pt modelId="{BEA2A305-7A7B-45BA-89EF-0496159D42D7}" type="pres">
      <dgm:prSet presAssocID="{AEE50666-3E5D-4D18-9A0F-15C386B82F3D}" presName="iconSpace" presStyleCnt="0"/>
      <dgm:spPr/>
    </dgm:pt>
    <dgm:pt modelId="{B128FC49-C3C6-407E-9598-FF508A9E3779}" type="pres">
      <dgm:prSet presAssocID="{AEE50666-3E5D-4D18-9A0F-15C386B82F3D}" presName="parTx" presStyleLbl="revTx" presStyleIdx="2" presStyleCnt="4" custLinFactY="-60071" custLinFactNeighborX="-8750" custLinFactNeighborY="-100000">
        <dgm:presLayoutVars>
          <dgm:chMax val="0"/>
          <dgm:chPref val="0"/>
        </dgm:presLayoutVars>
      </dgm:prSet>
      <dgm:spPr/>
    </dgm:pt>
    <dgm:pt modelId="{93B41CA4-B3B1-4DF1-B73B-BEDC2EE8B478}" type="pres">
      <dgm:prSet presAssocID="{AEE50666-3E5D-4D18-9A0F-15C386B82F3D}" presName="txSpace" presStyleCnt="0"/>
      <dgm:spPr/>
    </dgm:pt>
    <dgm:pt modelId="{4ED2F730-289A-44B2-A84D-05B63452A4A3}" type="pres">
      <dgm:prSet presAssocID="{AEE50666-3E5D-4D18-9A0F-15C386B82F3D}" presName="desTx" presStyleLbl="revTx" presStyleIdx="3" presStyleCnt="4" custLinFactNeighborX="-8750" custLinFactNeighborY="-48614">
        <dgm:presLayoutVars/>
      </dgm:prSet>
      <dgm:spPr/>
    </dgm:pt>
  </dgm:ptLst>
  <dgm:cxnLst>
    <dgm:cxn modelId="{9DE24705-2876-46BE-9798-55CA5F9A23FD}" srcId="{AEE50666-3E5D-4D18-9A0F-15C386B82F3D}" destId="{EC59DF1B-131A-452D-B1A8-7E6F97DB867E}" srcOrd="0" destOrd="0" parTransId="{8489202C-4705-4F91-AA08-6CE131ECC1D6}" sibTransId="{9703DB87-2A01-47CB-8BF8-C47C47F7EB6D}"/>
    <dgm:cxn modelId="{6D5B0810-4093-4EDF-A435-C834165F7BC6}" type="presOf" srcId="{9A860C43-E100-40D0-B338-923767F6AFAE}" destId="{4ED2F730-289A-44B2-A84D-05B63452A4A3}" srcOrd="0" destOrd="1" presId="urn:microsoft.com/office/officeart/2018/2/layout/IconLabelDescriptionList"/>
    <dgm:cxn modelId="{96F69219-E514-440D-A7DB-2D4CC750C4B3}" srcId="{4EE68B04-2893-422A-8F10-ACC65EE3C499}" destId="{7B55D7FF-D3D3-4C8C-A1DA-2C61B6AF82ED}" srcOrd="4" destOrd="0" parTransId="{4A248FCB-8311-496E-9A71-8D761DA6727D}" sibTransId="{224569D4-4C43-4368-BCF4-2DB3C3165F85}"/>
    <dgm:cxn modelId="{25DFB81D-2EB8-4F86-AD6A-DFE116F80B53}" srcId="{AEE50666-3E5D-4D18-9A0F-15C386B82F3D}" destId="{920F8BE0-AADF-46E9-B352-8D11F1C96949}" srcOrd="3" destOrd="0" parTransId="{B7B62336-A80A-4D86-ACC9-CA57E1CDD4FE}" sibTransId="{04F1D79E-207B-46A1-BF2D-C6787D1410FD}"/>
    <dgm:cxn modelId="{797A8824-797E-40C3-8343-A8B4F7BCEBE9}" srcId="{4EE68B04-2893-422A-8F10-ACC65EE3C499}" destId="{CDC04439-F829-457B-9C7A-A47D074F678E}" srcOrd="1" destOrd="0" parTransId="{D7CAF0FF-C340-4C6F-AE67-F286611A5BF8}" sibTransId="{DF58D460-E7AA-422E-BAD7-0F5C3EFEBD72}"/>
    <dgm:cxn modelId="{5C129025-0ACC-4E70-98C2-FF605CE0CCA2}" srcId="{FC56266A-FFE2-451A-AA43-A181CE874FFF}" destId="{AEE50666-3E5D-4D18-9A0F-15C386B82F3D}" srcOrd="1" destOrd="0" parTransId="{AEE06E79-AB19-4F9B-8579-F469AFF39A2A}" sibTransId="{CEA642F1-9069-4A3B-A82C-763BF59C773F}"/>
    <dgm:cxn modelId="{CB16B13A-2581-464B-BEDC-BB6B7FA8765F}" type="presOf" srcId="{920F8BE0-AADF-46E9-B352-8D11F1C96949}" destId="{4ED2F730-289A-44B2-A84D-05B63452A4A3}" srcOrd="0" destOrd="3" presId="urn:microsoft.com/office/officeart/2018/2/layout/IconLabelDescriptionList"/>
    <dgm:cxn modelId="{9ED4DE5C-7E3B-47C7-B322-24C79E51959E}" srcId="{4EE68B04-2893-422A-8F10-ACC65EE3C499}" destId="{E624345D-034B-4F1B-8ABF-FAC0EC4B0B10}" srcOrd="2" destOrd="0" parTransId="{44D595E0-07E8-455B-8DAA-CEF7297FADCA}" sibTransId="{B3E431CD-D8BF-48C5-B260-82ED9A12FAEF}"/>
    <dgm:cxn modelId="{CBB2416A-0171-486B-9299-A00732119EAD}" srcId="{AEE50666-3E5D-4D18-9A0F-15C386B82F3D}" destId="{F478B004-5CD9-4BBC-8A0D-4BB76DFEDAAF}" srcOrd="4" destOrd="0" parTransId="{0636DDE1-5FB6-41C1-9BDA-FDED63420155}" sibTransId="{64F9C662-1C4F-4CD4-BC08-12F62E46A824}"/>
    <dgm:cxn modelId="{A23DAD6B-FCA2-48F5-B7A4-8A92EBDB1384}" type="presOf" srcId="{7690FFED-1248-4A84-A1D2-B787F1A67F87}" destId="{F7CCA77A-D910-46A9-A3A4-0410D0B2DF94}" srcOrd="0" destOrd="0" presId="urn:microsoft.com/office/officeart/2018/2/layout/IconLabelDescriptionList"/>
    <dgm:cxn modelId="{9697E470-0725-4AF6-80E7-5AEF37649BA8}" type="presOf" srcId="{FC56266A-FFE2-451A-AA43-A181CE874FFF}" destId="{00DC812E-9508-4C70-AE1B-0DFBB5FD9B79}" srcOrd="0" destOrd="0" presId="urn:microsoft.com/office/officeart/2018/2/layout/IconLabelDescriptionList"/>
    <dgm:cxn modelId="{00EB4F52-C8C9-4520-AC94-FFAB2DD3385C}" type="presOf" srcId="{4EE68B04-2893-422A-8F10-ACC65EE3C499}" destId="{64A187AE-DE57-436A-840C-FBA4F07C67B4}" srcOrd="0" destOrd="0" presId="urn:microsoft.com/office/officeart/2018/2/layout/IconLabelDescriptionList"/>
    <dgm:cxn modelId="{13212F76-BF72-4782-A68F-2E95661F2538}" type="presOf" srcId="{4CB2A1AB-8539-4E1D-A972-96B6E28CCBF7}" destId="{4ED2F730-289A-44B2-A84D-05B63452A4A3}" srcOrd="0" destOrd="2" presId="urn:microsoft.com/office/officeart/2018/2/layout/IconLabelDescriptionList"/>
    <dgm:cxn modelId="{F0EF9B77-150F-4A4A-800D-6A05D6333994}" srcId="{AEE50666-3E5D-4D18-9A0F-15C386B82F3D}" destId="{9A860C43-E100-40D0-B338-923767F6AFAE}" srcOrd="1" destOrd="0" parTransId="{7C8F14C2-B01D-478C-B3F2-7FD01C9E2CB3}" sibTransId="{8E7B5F76-64FB-4DEB-8021-9D89EA3C07C7}"/>
    <dgm:cxn modelId="{8B451080-2884-408F-BC6A-BFDEDEF86815}" srcId="{4EE68B04-2893-422A-8F10-ACC65EE3C499}" destId="{7690FFED-1248-4A84-A1D2-B787F1A67F87}" srcOrd="0" destOrd="0" parTransId="{325D8B28-1F8A-490F-B157-48262391FF6F}" sibTransId="{196A1D39-C66D-493A-81A4-DEFEA326D95C}"/>
    <dgm:cxn modelId="{97B38082-847F-441B-ADA5-A0A3E51C1D08}" type="presOf" srcId="{4338EC1D-2DC0-47ED-A9B6-4AB5938C2156}" destId="{F7CCA77A-D910-46A9-A3A4-0410D0B2DF94}" srcOrd="0" destOrd="5" presId="urn:microsoft.com/office/officeart/2018/2/layout/IconLabelDescriptionList"/>
    <dgm:cxn modelId="{C18CA598-2486-4700-8A35-D97AF947E762}" type="presOf" srcId="{E624345D-034B-4F1B-8ABF-FAC0EC4B0B10}" destId="{F7CCA77A-D910-46A9-A3A4-0410D0B2DF94}" srcOrd="0" destOrd="2" presId="urn:microsoft.com/office/officeart/2018/2/layout/IconLabelDescriptionList"/>
    <dgm:cxn modelId="{6E6803A3-F4C6-4AB0-80F3-AEECB74C9F94}" type="presOf" srcId="{F478B004-5CD9-4BBC-8A0D-4BB76DFEDAAF}" destId="{4ED2F730-289A-44B2-A84D-05B63452A4A3}" srcOrd="0" destOrd="4" presId="urn:microsoft.com/office/officeart/2018/2/layout/IconLabelDescriptionList"/>
    <dgm:cxn modelId="{15AAC5A4-2506-4855-9AC0-37592DD2F586}" type="presOf" srcId="{AEE50666-3E5D-4D18-9A0F-15C386B82F3D}" destId="{B128FC49-C3C6-407E-9598-FF508A9E3779}" srcOrd="0" destOrd="0" presId="urn:microsoft.com/office/officeart/2018/2/layout/IconLabelDescriptionList"/>
    <dgm:cxn modelId="{06395BB3-C942-488E-8C8D-52B1D0C19BEA}" srcId="{AEE50666-3E5D-4D18-9A0F-15C386B82F3D}" destId="{4CB2A1AB-8539-4E1D-A972-96B6E28CCBF7}" srcOrd="2" destOrd="0" parTransId="{02A95A29-073F-4604-B96D-41E216DF7D62}" sibTransId="{17C838DA-D06F-4CEF-8DE0-999CAD68C2B8}"/>
    <dgm:cxn modelId="{CE8FECCA-10E0-4805-AD14-701A03EBAE1D}" type="presOf" srcId="{6CEC2CA3-257B-4731-B879-7731B98256A0}" destId="{F7CCA77A-D910-46A9-A3A4-0410D0B2DF94}" srcOrd="0" destOrd="3" presId="urn:microsoft.com/office/officeart/2018/2/layout/IconLabelDescriptionList"/>
    <dgm:cxn modelId="{AB1142DF-1FAB-48D8-9073-B0C931E11E6B}" srcId="{FC56266A-FFE2-451A-AA43-A181CE874FFF}" destId="{4EE68B04-2893-422A-8F10-ACC65EE3C499}" srcOrd="0" destOrd="0" parTransId="{BFBFC0F2-2D6B-4CB8-B875-701E31C4ADE3}" sibTransId="{760D2B18-30B1-4921-B906-F98B746D2B2E}"/>
    <dgm:cxn modelId="{5B96ADE2-B416-4783-9F9B-79D6974A9A50}" type="presOf" srcId="{EC59DF1B-131A-452D-B1A8-7E6F97DB867E}" destId="{4ED2F730-289A-44B2-A84D-05B63452A4A3}" srcOrd="0" destOrd="0" presId="urn:microsoft.com/office/officeart/2018/2/layout/IconLabelDescriptionList"/>
    <dgm:cxn modelId="{221BE1E7-C0E7-4706-A4A6-D3751F36A6A4}" type="presOf" srcId="{CDC04439-F829-457B-9C7A-A47D074F678E}" destId="{F7CCA77A-D910-46A9-A3A4-0410D0B2DF94}" srcOrd="0" destOrd="1" presId="urn:microsoft.com/office/officeart/2018/2/layout/IconLabelDescriptionList"/>
    <dgm:cxn modelId="{6B6056EB-38EE-491C-9477-A0C1D17599DA}" srcId="{4EE68B04-2893-422A-8F10-ACC65EE3C499}" destId="{6CEC2CA3-257B-4731-B879-7731B98256A0}" srcOrd="3" destOrd="0" parTransId="{E85EBF1B-1F77-46C0-BC46-E09AC2D26AC4}" sibTransId="{7968F5C4-78A5-417D-AF76-6E143C62E0A4}"/>
    <dgm:cxn modelId="{E0E913EF-6289-48D3-8E36-34E7A7ECA514}" srcId="{4EE68B04-2893-422A-8F10-ACC65EE3C499}" destId="{4338EC1D-2DC0-47ED-A9B6-4AB5938C2156}" srcOrd="5" destOrd="0" parTransId="{283A915C-2F00-4815-8995-6C15CFCE90C5}" sibTransId="{63FAB912-F172-45C2-B264-7F890FCFDE06}"/>
    <dgm:cxn modelId="{9CE5C9EF-DFC0-4140-A1D4-1C89F54577C6}" type="presOf" srcId="{7B55D7FF-D3D3-4C8C-A1DA-2C61B6AF82ED}" destId="{F7CCA77A-D910-46A9-A3A4-0410D0B2DF94}" srcOrd="0" destOrd="4" presId="urn:microsoft.com/office/officeart/2018/2/layout/IconLabelDescriptionList"/>
    <dgm:cxn modelId="{86D58530-3CD4-4773-BDF7-C0F27D805D13}" type="presParOf" srcId="{00DC812E-9508-4C70-AE1B-0DFBB5FD9B79}" destId="{89DE0354-F582-422B-A628-6FAC4BB582BF}" srcOrd="0" destOrd="0" presId="urn:microsoft.com/office/officeart/2018/2/layout/IconLabelDescriptionList"/>
    <dgm:cxn modelId="{F33D5FF0-E886-4D9F-A0E2-D6E848EBCD69}" type="presParOf" srcId="{89DE0354-F582-422B-A628-6FAC4BB582BF}" destId="{EEF61B23-21E5-4E44-B1E8-68810D94359F}" srcOrd="0" destOrd="0" presId="urn:microsoft.com/office/officeart/2018/2/layout/IconLabelDescriptionList"/>
    <dgm:cxn modelId="{99DE5F5E-A757-4554-9C6A-018436CE9E3C}" type="presParOf" srcId="{89DE0354-F582-422B-A628-6FAC4BB582BF}" destId="{0E91D937-ED3C-4F50-922B-5BCCC2B9665B}" srcOrd="1" destOrd="0" presId="urn:microsoft.com/office/officeart/2018/2/layout/IconLabelDescriptionList"/>
    <dgm:cxn modelId="{20FFFFC5-9361-4CE9-91EE-5F50B934976C}" type="presParOf" srcId="{89DE0354-F582-422B-A628-6FAC4BB582BF}" destId="{64A187AE-DE57-436A-840C-FBA4F07C67B4}" srcOrd="2" destOrd="0" presId="urn:microsoft.com/office/officeart/2018/2/layout/IconLabelDescriptionList"/>
    <dgm:cxn modelId="{7BED01AC-6787-4A6E-B544-CF2663D317FB}" type="presParOf" srcId="{89DE0354-F582-422B-A628-6FAC4BB582BF}" destId="{8507E940-2897-404D-B3DB-4B745F4DB389}" srcOrd="3" destOrd="0" presId="urn:microsoft.com/office/officeart/2018/2/layout/IconLabelDescriptionList"/>
    <dgm:cxn modelId="{2548392A-1581-4071-A0D3-CA5F351D0676}" type="presParOf" srcId="{89DE0354-F582-422B-A628-6FAC4BB582BF}" destId="{F7CCA77A-D910-46A9-A3A4-0410D0B2DF94}" srcOrd="4" destOrd="0" presId="urn:microsoft.com/office/officeart/2018/2/layout/IconLabelDescriptionList"/>
    <dgm:cxn modelId="{C83EB29D-A35A-45D8-8196-5B1DA55DDF22}" type="presParOf" srcId="{00DC812E-9508-4C70-AE1B-0DFBB5FD9B79}" destId="{56711CBD-91A4-4333-9301-E65ED02A7F77}" srcOrd="1" destOrd="0" presId="urn:microsoft.com/office/officeart/2018/2/layout/IconLabelDescriptionList"/>
    <dgm:cxn modelId="{96E94358-C4D4-462E-A3B6-A798FFA4D707}" type="presParOf" srcId="{00DC812E-9508-4C70-AE1B-0DFBB5FD9B79}" destId="{E209C4A3-C0ED-4798-B33D-CA8D0A00472A}" srcOrd="2" destOrd="0" presId="urn:microsoft.com/office/officeart/2018/2/layout/IconLabelDescriptionList"/>
    <dgm:cxn modelId="{55A8D148-B3A0-414C-B7B2-617BE1C47363}" type="presParOf" srcId="{E209C4A3-C0ED-4798-B33D-CA8D0A00472A}" destId="{A3E88525-E06F-4116-98B2-6496010E4F4E}" srcOrd="0" destOrd="0" presId="urn:microsoft.com/office/officeart/2018/2/layout/IconLabelDescriptionList"/>
    <dgm:cxn modelId="{8868FB3B-3CD4-4C35-8782-C60EA583AF41}" type="presParOf" srcId="{E209C4A3-C0ED-4798-B33D-CA8D0A00472A}" destId="{BEA2A305-7A7B-45BA-89EF-0496159D42D7}" srcOrd="1" destOrd="0" presId="urn:microsoft.com/office/officeart/2018/2/layout/IconLabelDescriptionList"/>
    <dgm:cxn modelId="{3CA3D099-7F95-4BEA-9292-61232BFCFC8B}" type="presParOf" srcId="{E209C4A3-C0ED-4798-B33D-CA8D0A00472A}" destId="{B128FC49-C3C6-407E-9598-FF508A9E3779}" srcOrd="2" destOrd="0" presId="urn:microsoft.com/office/officeart/2018/2/layout/IconLabelDescriptionList"/>
    <dgm:cxn modelId="{C6448614-2252-4C1F-8D90-09ACD1E58321}" type="presParOf" srcId="{E209C4A3-C0ED-4798-B33D-CA8D0A00472A}" destId="{93B41CA4-B3B1-4DF1-B73B-BEDC2EE8B478}" srcOrd="3" destOrd="0" presId="urn:microsoft.com/office/officeart/2018/2/layout/IconLabelDescriptionList"/>
    <dgm:cxn modelId="{55C545FB-F1FC-41B2-AE11-8E11175D82BA}" type="presParOf" srcId="{E209C4A3-C0ED-4798-B33D-CA8D0A00472A}" destId="{4ED2F730-289A-44B2-A84D-05B63452A4A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5F817C-0D22-40FE-BE92-166B6C5A0A1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07E9F4-9FC9-46C9-B882-83AC4DC5442B}">
      <dgm:prSet/>
      <dgm:spPr/>
      <dgm:t>
        <a:bodyPr/>
        <a:lstStyle/>
        <a:p>
          <a:r>
            <a:rPr lang="en-CA"/>
            <a:t>What do you recall about learning to master this skill?</a:t>
          </a:r>
          <a:endParaRPr lang="en-US"/>
        </a:p>
      </dgm:t>
    </dgm:pt>
    <dgm:pt modelId="{90409E0D-0E0F-4A80-87FA-6060C9FC8B8D}" type="parTrans" cxnId="{486815F3-DDC8-4660-8A27-6954B8EFAF00}">
      <dgm:prSet/>
      <dgm:spPr/>
      <dgm:t>
        <a:bodyPr/>
        <a:lstStyle/>
        <a:p>
          <a:endParaRPr lang="en-US"/>
        </a:p>
      </dgm:t>
    </dgm:pt>
    <dgm:pt modelId="{8C41157A-2DBB-4635-A079-79B24FF57AD8}" type="sibTrans" cxnId="{486815F3-DDC8-4660-8A27-6954B8EFAF00}">
      <dgm:prSet/>
      <dgm:spPr/>
      <dgm:t>
        <a:bodyPr/>
        <a:lstStyle/>
        <a:p>
          <a:endParaRPr lang="en-US"/>
        </a:p>
      </dgm:t>
    </dgm:pt>
    <dgm:pt modelId="{C330ABEF-4D30-4ACD-92DD-1BA5D5D6E0B2}">
      <dgm:prSet/>
      <dgm:spPr/>
      <dgm:t>
        <a:bodyPr/>
        <a:lstStyle/>
        <a:p>
          <a:r>
            <a:rPr lang="en-CA"/>
            <a:t>What are the challenges that you think you will encounter?</a:t>
          </a:r>
          <a:endParaRPr lang="en-US"/>
        </a:p>
      </dgm:t>
    </dgm:pt>
    <dgm:pt modelId="{5B4D046B-26E6-4636-9FCA-6F69138D738D}" type="parTrans" cxnId="{674A8D0A-4BBE-4964-96BB-D52152AE5641}">
      <dgm:prSet/>
      <dgm:spPr/>
      <dgm:t>
        <a:bodyPr/>
        <a:lstStyle/>
        <a:p>
          <a:endParaRPr lang="en-US"/>
        </a:p>
      </dgm:t>
    </dgm:pt>
    <dgm:pt modelId="{83102757-29CE-41BA-A6E7-C96D8270D022}" type="sibTrans" cxnId="{674A8D0A-4BBE-4964-96BB-D52152AE5641}">
      <dgm:prSet/>
      <dgm:spPr/>
      <dgm:t>
        <a:bodyPr/>
        <a:lstStyle/>
        <a:p>
          <a:endParaRPr lang="en-US"/>
        </a:p>
      </dgm:t>
    </dgm:pt>
    <dgm:pt modelId="{D2624D9A-0654-4616-9CCB-663CD79F9E40}">
      <dgm:prSet/>
      <dgm:spPr/>
      <dgm:t>
        <a:bodyPr/>
        <a:lstStyle/>
        <a:p>
          <a:r>
            <a:rPr lang="en-CA"/>
            <a:t>What does success look like?</a:t>
          </a:r>
          <a:endParaRPr lang="en-US"/>
        </a:p>
      </dgm:t>
    </dgm:pt>
    <dgm:pt modelId="{C2714947-AB61-42A9-B8A5-509858BBF54B}" type="parTrans" cxnId="{3C9496F1-5609-4BC9-B91D-90C87885DB8C}">
      <dgm:prSet/>
      <dgm:spPr/>
      <dgm:t>
        <a:bodyPr/>
        <a:lstStyle/>
        <a:p>
          <a:endParaRPr lang="en-US"/>
        </a:p>
      </dgm:t>
    </dgm:pt>
    <dgm:pt modelId="{6D91F841-9CDD-405A-9BC5-6D68A9AF1AA6}" type="sibTrans" cxnId="{3C9496F1-5609-4BC9-B91D-90C87885DB8C}">
      <dgm:prSet/>
      <dgm:spPr/>
      <dgm:t>
        <a:bodyPr/>
        <a:lstStyle/>
        <a:p>
          <a:endParaRPr lang="en-US"/>
        </a:p>
      </dgm:t>
    </dgm:pt>
    <dgm:pt modelId="{8AE8FA56-14BA-4482-9E4C-669396C855F6}" type="pres">
      <dgm:prSet presAssocID="{CB5F817C-0D22-40FE-BE92-166B6C5A0A1D}" presName="root" presStyleCnt="0">
        <dgm:presLayoutVars>
          <dgm:dir/>
          <dgm:resizeHandles val="exact"/>
        </dgm:presLayoutVars>
      </dgm:prSet>
      <dgm:spPr/>
    </dgm:pt>
    <dgm:pt modelId="{7A4396E0-0E55-4285-A21D-7FB1EB50FCF3}" type="pres">
      <dgm:prSet presAssocID="{4807E9F4-9FC9-46C9-B882-83AC4DC5442B}" presName="compNode" presStyleCnt="0"/>
      <dgm:spPr/>
    </dgm:pt>
    <dgm:pt modelId="{1D2F9E9A-777D-42C1-9DC0-3759FD4F4B6E}" type="pres">
      <dgm:prSet presAssocID="{4807E9F4-9FC9-46C9-B882-83AC4DC5442B}" presName="bgRect" presStyleLbl="bgShp" presStyleIdx="0" presStyleCnt="3"/>
      <dgm:spPr/>
    </dgm:pt>
    <dgm:pt modelId="{5E350923-3D4F-499B-998E-4EEA4841EA93}" type="pres">
      <dgm:prSet presAssocID="{4807E9F4-9FC9-46C9-B882-83AC4DC544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C7C40DC-8287-45A1-A509-ED06FBA7A2FE}" type="pres">
      <dgm:prSet presAssocID="{4807E9F4-9FC9-46C9-B882-83AC4DC5442B}" presName="spaceRect" presStyleCnt="0"/>
      <dgm:spPr/>
    </dgm:pt>
    <dgm:pt modelId="{11A5BE24-1DD0-4519-85CB-671DEB4893AC}" type="pres">
      <dgm:prSet presAssocID="{4807E9F4-9FC9-46C9-B882-83AC4DC5442B}" presName="parTx" presStyleLbl="revTx" presStyleIdx="0" presStyleCnt="3">
        <dgm:presLayoutVars>
          <dgm:chMax val="0"/>
          <dgm:chPref val="0"/>
        </dgm:presLayoutVars>
      </dgm:prSet>
      <dgm:spPr/>
    </dgm:pt>
    <dgm:pt modelId="{0D7BA162-540F-45C0-B697-D805CBF4CDCB}" type="pres">
      <dgm:prSet presAssocID="{8C41157A-2DBB-4635-A079-79B24FF57AD8}" presName="sibTrans" presStyleCnt="0"/>
      <dgm:spPr/>
    </dgm:pt>
    <dgm:pt modelId="{D9CA4B71-1743-43BD-A3B2-31F0FF4C5EA1}" type="pres">
      <dgm:prSet presAssocID="{C330ABEF-4D30-4ACD-92DD-1BA5D5D6E0B2}" presName="compNode" presStyleCnt="0"/>
      <dgm:spPr/>
    </dgm:pt>
    <dgm:pt modelId="{F0C13713-5FD0-4A5B-B27E-68616FE35179}" type="pres">
      <dgm:prSet presAssocID="{C330ABEF-4D30-4ACD-92DD-1BA5D5D6E0B2}" presName="bgRect" presStyleLbl="bgShp" presStyleIdx="1" presStyleCnt="3"/>
      <dgm:spPr/>
    </dgm:pt>
    <dgm:pt modelId="{2E5061CC-08C0-41FF-91A3-E5732F353687}" type="pres">
      <dgm:prSet presAssocID="{C330ABEF-4D30-4ACD-92DD-1BA5D5D6E0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5A4A8334-E763-4048-8B31-A604D6D92C59}" type="pres">
      <dgm:prSet presAssocID="{C330ABEF-4D30-4ACD-92DD-1BA5D5D6E0B2}" presName="spaceRect" presStyleCnt="0"/>
      <dgm:spPr/>
    </dgm:pt>
    <dgm:pt modelId="{C021A28B-6E47-44BA-978E-DBF7D26A8726}" type="pres">
      <dgm:prSet presAssocID="{C330ABEF-4D30-4ACD-92DD-1BA5D5D6E0B2}" presName="parTx" presStyleLbl="revTx" presStyleIdx="1" presStyleCnt="3">
        <dgm:presLayoutVars>
          <dgm:chMax val="0"/>
          <dgm:chPref val="0"/>
        </dgm:presLayoutVars>
      </dgm:prSet>
      <dgm:spPr/>
    </dgm:pt>
    <dgm:pt modelId="{62D19976-6010-4532-9942-6202B5C7EED8}" type="pres">
      <dgm:prSet presAssocID="{83102757-29CE-41BA-A6E7-C96D8270D022}" presName="sibTrans" presStyleCnt="0"/>
      <dgm:spPr/>
    </dgm:pt>
    <dgm:pt modelId="{421FDCB1-0084-4CBA-966E-027DDDDC31F2}" type="pres">
      <dgm:prSet presAssocID="{D2624D9A-0654-4616-9CCB-663CD79F9E40}" presName="compNode" presStyleCnt="0"/>
      <dgm:spPr/>
    </dgm:pt>
    <dgm:pt modelId="{5E95D3D2-7712-4038-BFA9-00EFB0171933}" type="pres">
      <dgm:prSet presAssocID="{D2624D9A-0654-4616-9CCB-663CD79F9E40}" presName="bgRect" presStyleLbl="bgShp" presStyleIdx="2" presStyleCnt="3"/>
      <dgm:spPr/>
    </dgm:pt>
    <dgm:pt modelId="{0E15FD4E-4F4C-45DE-84F3-EBDAF80119EA}" type="pres">
      <dgm:prSet presAssocID="{D2624D9A-0654-4616-9CCB-663CD79F9E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67F54456-2AD9-4531-ABF8-52ADF7F21A34}" type="pres">
      <dgm:prSet presAssocID="{D2624D9A-0654-4616-9CCB-663CD79F9E40}" presName="spaceRect" presStyleCnt="0"/>
      <dgm:spPr/>
    </dgm:pt>
    <dgm:pt modelId="{5F08E203-5461-4646-83EC-B4E921063DEA}" type="pres">
      <dgm:prSet presAssocID="{D2624D9A-0654-4616-9CCB-663CD79F9E40}" presName="parTx" presStyleLbl="revTx" presStyleIdx="2" presStyleCnt="3">
        <dgm:presLayoutVars>
          <dgm:chMax val="0"/>
          <dgm:chPref val="0"/>
        </dgm:presLayoutVars>
      </dgm:prSet>
      <dgm:spPr/>
    </dgm:pt>
  </dgm:ptLst>
  <dgm:cxnLst>
    <dgm:cxn modelId="{674A8D0A-4BBE-4964-96BB-D52152AE5641}" srcId="{CB5F817C-0D22-40FE-BE92-166B6C5A0A1D}" destId="{C330ABEF-4D30-4ACD-92DD-1BA5D5D6E0B2}" srcOrd="1" destOrd="0" parTransId="{5B4D046B-26E6-4636-9FCA-6F69138D738D}" sibTransId="{83102757-29CE-41BA-A6E7-C96D8270D022}"/>
    <dgm:cxn modelId="{FB8ED95C-3985-4370-8965-2EFAE25331DB}" type="presOf" srcId="{CB5F817C-0D22-40FE-BE92-166B6C5A0A1D}" destId="{8AE8FA56-14BA-4482-9E4C-669396C855F6}" srcOrd="0" destOrd="0" presId="urn:microsoft.com/office/officeart/2018/2/layout/IconVerticalSolidList"/>
    <dgm:cxn modelId="{6FA01566-F52E-440B-9AA8-5935B154FECF}" type="presOf" srcId="{D2624D9A-0654-4616-9CCB-663CD79F9E40}" destId="{5F08E203-5461-4646-83EC-B4E921063DEA}" srcOrd="0" destOrd="0" presId="urn:microsoft.com/office/officeart/2018/2/layout/IconVerticalSolidList"/>
    <dgm:cxn modelId="{6D30BA4D-5F2D-4DA5-9EC2-86339667CFFF}" type="presOf" srcId="{C330ABEF-4D30-4ACD-92DD-1BA5D5D6E0B2}" destId="{C021A28B-6E47-44BA-978E-DBF7D26A8726}" srcOrd="0" destOrd="0" presId="urn:microsoft.com/office/officeart/2018/2/layout/IconVerticalSolidList"/>
    <dgm:cxn modelId="{C205A355-D93E-4E95-9EE3-F35B15E6F707}" type="presOf" srcId="{4807E9F4-9FC9-46C9-B882-83AC4DC5442B}" destId="{11A5BE24-1DD0-4519-85CB-671DEB4893AC}" srcOrd="0" destOrd="0" presId="urn:microsoft.com/office/officeart/2018/2/layout/IconVerticalSolidList"/>
    <dgm:cxn modelId="{3C9496F1-5609-4BC9-B91D-90C87885DB8C}" srcId="{CB5F817C-0D22-40FE-BE92-166B6C5A0A1D}" destId="{D2624D9A-0654-4616-9CCB-663CD79F9E40}" srcOrd="2" destOrd="0" parTransId="{C2714947-AB61-42A9-B8A5-509858BBF54B}" sibTransId="{6D91F841-9CDD-405A-9BC5-6D68A9AF1AA6}"/>
    <dgm:cxn modelId="{486815F3-DDC8-4660-8A27-6954B8EFAF00}" srcId="{CB5F817C-0D22-40FE-BE92-166B6C5A0A1D}" destId="{4807E9F4-9FC9-46C9-B882-83AC4DC5442B}" srcOrd="0" destOrd="0" parTransId="{90409E0D-0E0F-4A80-87FA-6060C9FC8B8D}" sibTransId="{8C41157A-2DBB-4635-A079-79B24FF57AD8}"/>
    <dgm:cxn modelId="{4DAD96A7-9B8F-49E1-A74A-6020F87A0A99}" type="presParOf" srcId="{8AE8FA56-14BA-4482-9E4C-669396C855F6}" destId="{7A4396E0-0E55-4285-A21D-7FB1EB50FCF3}" srcOrd="0" destOrd="0" presId="urn:microsoft.com/office/officeart/2018/2/layout/IconVerticalSolidList"/>
    <dgm:cxn modelId="{F0539692-FFB8-43C7-B5F0-EC5289F51060}" type="presParOf" srcId="{7A4396E0-0E55-4285-A21D-7FB1EB50FCF3}" destId="{1D2F9E9A-777D-42C1-9DC0-3759FD4F4B6E}" srcOrd="0" destOrd="0" presId="urn:microsoft.com/office/officeart/2018/2/layout/IconVerticalSolidList"/>
    <dgm:cxn modelId="{B05A6A60-0D22-472A-90BA-48DAE2E21D19}" type="presParOf" srcId="{7A4396E0-0E55-4285-A21D-7FB1EB50FCF3}" destId="{5E350923-3D4F-499B-998E-4EEA4841EA93}" srcOrd="1" destOrd="0" presId="urn:microsoft.com/office/officeart/2018/2/layout/IconVerticalSolidList"/>
    <dgm:cxn modelId="{E2034CDC-B29F-4038-98F1-C0278EB2236B}" type="presParOf" srcId="{7A4396E0-0E55-4285-A21D-7FB1EB50FCF3}" destId="{FC7C40DC-8287-45A1-A509-ED06FBA7A2FE}" srcOrd="2" destOrd="0" presId="urn:microsoft.com/office/officeart/2018/2/layout/IconVerticalSolidList"/>
    <dgm:cxn modelId="{CFF9083A-BA63-45C1-A95A-816344651F16}" type="presParOf" srcId="{7A4396E0-0E55-4285-A21D-7FB1EB50FCF3}" destId="{11A5BE24-1DD0-4519-85CB-671DEB4893AC}" srcOrd="3" destOrd="0" presId="urn:microsoft.com/office/officeart/2018/2/layout/IconVerticalSolidList"/>
    <dgm:cxn modelId="{642F9712-B4A3-4EB0-AE34-1D3556DDD77D}" type="presParOf" srcId="{8AE8FA56-14BA-4482-9E4C-669396C855F6}" destId="{0D7BA162-540F-45C0-B697-D805CBF4CDCB}" srcOrd="1" destOrd="0" presId="urn:microsoft.com/office/officeart/2018/2/layout/IconVerticalSolidList"/>
    <dgm:cxn modelId="{44AD00A1-4649-4FE8-8A98-4784256DF552}" type="presParOf" srcId="{8AE8FA56-14BA-4482-9E4C-669396C855F6}" destId="{D9CA4B71-1743-43BD-A3B2-31F0FF4C5EA1}" srcOrd="2" destOrd="0" presId="urn:microsoft.com/office/officeart/2018/2/layout/IconVerticalSolidList"/>
    <dgm:cxn modelId="{596146ED-FD9D-414F-A442-63F7B19DBE82}" type="presParOf" srcId="{D9CA4B71-1743-43BD-A3B2-31F0FF4C5EA1}" destId="{F0C13713-5FD0-4A5B-B27E-68616FE35179}" srcOrd="0" destOrd="0" presId="urn:microsoft.com/office/officeart/2018/2/layout/IconVerticalSolidList"/>
    <dgm:cxn modelId="{235E3888-B624-4EA7-894E-2B677FE2AC4C}" type="presParOf" srcId="{D9CA4B71-1743-43BD-A3B2-31F0FF4C5EA1}" destId="{2E5061CC-08C0-41FF-91A3-E5732F353687}" srcOrd="1" destOrd="0" presId="urn:microsoft.com/office/officeart/2018/2/layout/IconVerticalSolidList"/>
    <dgm:cxn modelId="{2919A16F-8B03-44EB-AB0E-05B5E2DEB4FD}" type="presParOf" srcId="{D9CA4B71-1743-43BD-A3B2-31F0FF4C5EA1}" destId="{5A4A8334-E763-4048-8B31-A604D6D92C59}" srcOrd="2" destOrd="0" presId="urn:microsoft.com/office/officeart/2018/2/layout/IconVerticalSolidList"/>
    <dgm:cxn modelId="{FFD31293-3A5E-44E3-A946-34D956C3FD5C}" type="presParOf" srcId="{D9CA4B71-1743-43BD-A3B2-31F0FF4C5EA1}" destId="{C021A28B-6E47-44BA-978E-DBF7D26A8726}" srcOrd="3" destOrd="0" presId="urn:microsoft.com/office/officeart/2018/2/layout/IconVerticalSolidList"/>
    <dgm:cxn modelId="{0AA974E0-E5A3-4555-9827-9A0F833F8964}" type="presParOf" srcId="{8AE8FA56-14BA-4482-9E4C-669396C855F6}" destId="{62D19976-6010-4532-9942-6202B5C7EED8}" srcOrd="3" destOrd="0" presId="urn:microsoft.com/office/officeart/2018/2/layout/IconVerticalSolidList"/>
    <dgm:cxn modelId="{E152D09C-7BAA-49F8-8D1B-91987B0E2C18}" type="presParOf" srcId="{8AE8FA56-14BA-4482-9E4C-669396C855F6}" destId="{421FDCB1-0084-4CBA-966E-027DDDDC31F2}" srcOrd="4" destOrd="0" presId="urn:microsoft.com/office/officeart/2018/2/layout/IconVerticalSolidList"/>
    <dgm:cxn modelId="{329B9843-B42F-4E4E-B6E5-C8ED43BA328C}" type="presParOf" srcId="{421FDCB1-0084-4CBA-966E-027DDDDC31F2}" destId="{5E95D3D2-7712-4038-BFA9-00EFB0171933}" srcOrd="0" destOrd="0" presId="urn:microsoft.com/office/officeart/2018/2/layout/IconVerticalSolidList"/>
    <dgm:cxn modelId="{9DE44331-5AF3-4B72-84FE-0E92F123A17D}" type="presParOf" srcId="{421FDCB1-0084-4CBA-966E-027DDDDC31F2}" destId="{0E15FD4E-4F4C-45DE-84F3-EBDAF80119EA}" srcOrd="1" destOrd="0" presId="urn:microsoft.com/office/officeart/2018/2/layout/IconVerticalSolidList"/>
    <dgm:cxn modelId="{0F0F6289-7B15-4B7E-AB3C-092ACAF2B164}" type="presParOf" srcId="{421FDCB1-0084-4CBA-966E-027DDDDC31F2}" destId="{67F54456-2AD9-4531-ABF8-52ADF7F21A34}" srcOrd="2" destOrd="0" presId="urn:microsoft.com/office/officeart/2018/2/layout/IconVerticalSolidList"/>
    <dgm:cxn modelId="{40BAA66D-FF29-4E5C-9696-1BFDA0DA7A9F}" type="presParOf" srcId="{421FDCB1-0084-4CBA-966E-027DDDDC31F2}" destId="{5F08E203-5461-4646-83EC-B4E921063D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61B23-21E5-4E44-B1E8-68810D94359F}">
      <dsp:nvSpPr>
        <dsp:cNvPr id="0" name=""/>
        <dsp:cNvSpPr/>
      </dsp:nvSpPr>
      <dsp:spPr>
        <a:xfrm>
          <a:off x="166431" y="92101"/>
          <a:ext cx="741574" cy="904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187AE-DE57-436A-840C-FBA4F07C67B4}">
      <dsp:nvSpPr>
        <dsp:cNvPr id="0" name=""/>
        <dsp:cNvSpPr/>
      </dsp:nvSpPr>
      <dsp:spPr>
        <a:xfrm>
          <a:off x="4674" y="987974"/>
          <a:ext cx="4311566" cy="31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CA" sz="2100" kern="1200" dirty="0"/>
            <a:t>Practice:</a:t>
          </a:r>
          <a:endParaRPr lang="en-US" sz="2100" kern="1200" dirty="0"/>
        </a:p>
      </dsp:txBody>
      <dsp:txXfrm>
        <a:off x="4674" y="987974"/>
        <a:ext cx="4311566" cy="311355"/>
      </dsp:txXfrm>
    </dsp:sp>
    <dsp:sp modelId="{F7CCA77A-D910-46A9-A3A4-0410D0B2DF94}">
      <dsp:nvSpPr>
        <dsp:cNvPr id="0" name=""/>
        <dsp:cNvSpPr/>
      </dsp:nvSpPr>
      <dsp:spPr>
        <a:xfrm>
          <a:off x="18" y="1460944"/>
          <a:ext cx="4311566" cy="241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CA" sz="1600" kern="1200" dirty="0"/>
            <a:t>Administrative staff and processes</a:t>
          </a:r>
          <a:endParaRPr lang="en-US" sz="1600" kern="1200" dirty="0"/>
        </a:p>
        <a:p>
          <a:pPr marL="0" lvl="0" indent="0" algn="l" defTabSz="711200">
            <a:lnSpc>
              <a:spcPct val="100000"/>
            </a:lnSpc>
            <a:spcBef>
              <a:spcPct val="0"/>
            </a:spcBef>
            <a:spcAft>
              <a:spcPct val="35000"/>
            </a:spcAft>
            <a:buNone/>
          </a:pPr>
          <a:r>
            <a:rPr lang="en-CA" sz="1600" kern="1200"/>
            <a:t>Midwives – model of practice and call schedule</a:t>
          </a:r>
          <a:endParaRPr lang="en-US" sz="1600" kern="1200"/>
        </a:p>
        <a:p>
          <a:pPr marL="0" lvl="0" indent="0" algn="l" defTabSz="711200">
            <a:lnSpc>
              <a:spcPct val="100000"/>
            </a:lnSpc>
            <a:spcBef>
              <a:spcPct val="0"/>
            </a:spcBef>
            <a:spcAft>
              <a:spcPct val="35000"/>
            </a:spcAft>
            <a:buNone/>
          </a:pPr>
          <a:r>
            <a:rPr lang="en-CA" sz="1600" kern="1200"/>
            <a:t>Health records (paper? EMR – student access?)</a:t>
          </a:r>
          <a:endParaRPr lang="en-US" sz="1600" kern="1200"/>
        </a:p>
        <a:p>
          <a:pPr marL="0" lvl="0" indent="0" algn="l" defTabSz="711200">
            <a:lnSpc>
              <a:spcPct val="100000"/>
            </a:lnSpc>
            <a:spcBef>
              <a:spcPct val="0"/>
            </a:spcBef>
            <a:spcAft>
              <a:spcPct val="35000"/>
            </a:spcAft>
            <a:buNone/>
          </a:pPr>
          <a:r>
            <a:rPr lang="en-CA" sz="1600" kern="1200"/>
            <a:t>Physical space and parking</a:t>
          </a:r>
          <a:endParaRPr lang="en-US" sz="1600" kern="1200"/>
        </a:p>
        <a:p>
          <a:pPr marL="0" lvl="0" indent="0" algn="l" defTabSz="711200">
            <a:lnSpc>
              <a:spcPct val="100000"/>
            </a:lnSpc>
            <a:spcBef>
              <a:spcPct val="0"/>
            </a:spcBef>
            <a:spcAft>
              <a:spcPct val="35000"/>
            </a:spcAft>
            <a:buNone/>
          </a:pPr>
          <a:r>
            <a:rPr lang="en-CA" sz="1600" kern="1200"/>
            <a:t>Practice protocols</a:t>
          </a:r>
          <a:endParaRPr lang="en-US" sz="1600" kern="1200"/>
        </a:p>
        <a:p>
          <a:pPr marL="0" lvl="0" indent="0" algn="l" defTabSz="711200">
            <a:lnSpc>
              <a:spcPct val="100000"/>
            </a:lnSpc>
            <a:spcBef>
              <a:spcPct val="0"/>
            </a:spcBef>
            <a:spcAft>
              <a:spcPct val="35000"/>
            </a:spcAft>
            <a:buNone/>
          </a:pPr>
          <a:r>
            <a:rPr lang="en-CA" sz="1600" kern="1200" dirty="0"/>
            <a:t>Equipment and supplies</a:t>
          </a:r>
        </a:p>
        <a:p>
          <a:pPr marL="0" lvl="0" indent="0" algn="l" defTabSz="711200">
            <a:lnSpc>
              <a:spcPct val="100000"/>
            </a:lnSpc>
            <a:spcBef>
              <a:spcPct val="0"/>
            </a:spcBef>
            <a:spcAft>
              <a:spcPct val="35000"/>
            </a:spcAft>
            <a:buNone/>
          </a:pPr>
          <a:r>
            <a:rPr lang="en-CA" sz="1600" kern="1200" dirty="0"/>
            <a:t>Conflict resolution process</a:t>
          </a:r>
          <a:endParaRPr lang="en-US" sz="1600" kern="1200" dirty="0"/>
        </a:p>
      </dsp:txBody>
      <dsp:txXfrm>
        <a:off x="18" y="1460944"/>
        <a:ext cx="4311566" cy="2413399"/>
      </dsp:txXfrm>
    </dsp:sp>
    <dsp:sp modelId="{A3E88525-E06F-4116-98B2-6496010E4F4E}">
      <dsp:nvSpPr>
        <dsp:cNvPr id="0" name=""/>
        <dsp:cNvSpPr/>
      </dsp:nvSpPr>
      <dsp:spPr>
        <a:xfrm>
          <a:off x="4801640" y="0"/>
          <a:ext cx="1058378" cy="11690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8FC49-C3C6-407E-9598-FF508A9E3779}">
      <dsp:nvSpPr>
        <dsp:cNvPr id="0" name=""/>
        <dsp:cNvSpPr/>
      </dsp:nvSpPr>
      <dsp:spPr>
        <a:xfrm>
          <a:off x="4801637" y="1011990"/>
          <a:ext cx="4311566" cy="448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CA" sz="2100" kern="1200" dirty="0"/>
            <a:t>Hospital (s)</a:t>
          </a:r>
          <a:endParaRPr lang="en-US" sz="2100" kern="1200" dirty="0"/>
        </a:p>
      </dsp:txBody>
      <dsp:txXfrm>
        <a:off x="4801637" y="1011990"/>
        <a:ext cx="4311566" cy="448955"/>
      </dsp:txXfrm>
    </dsp:sp>
    <dsp:sp modelId="{4ED2F730-289A-44B2-A84D-05B63452A4A3}">
      <dsp:nvSpPr>
        <dsp:cNvPr id="0" name=""/>
        <dsp:cNvSpPr/>
      </dsp:nvSpPr>
      <dsp:spPr>
        <a:xfrm>
          <a:off x="4801637" y="1500218"/>
          <a:ext cx="4311566" cy="153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CA" sz="1600" kern="1200" dirty="0"/>
            <a:t>Birth unit tour</a:t>
          </a:r>
          <a:endParaRPr lang="en-US" sz="1600" kern="1200" dirty="0"/>
        </a:p>
        <a:p>
          <a:pPr marL="0" lvl="0" indent="0" algn="l" defTabSz="711200">
            <a:lnSpc>
              <a:spcPct val="100000"/>
            </a:lnSpc>
            <a:spcBef>
              <a:spcPct val="0"/>
            </a:spcBef>
            <a:spcAft>
              <a:spcPct val="35000"/>
            </a:spcAft>
            <a:buNone/>
          </a:pPr>
          <a:r>
            <a:rPr lang="en-CA" sz="1600" kern="1200"/>
            <a:t>Obtaining ID</a:t>
          </a:r>
          <a:endParaRPr lang="en-US" sz="1600" kern="1200"/>
        </a:p>
        <a:p>
          <a:pPr marL="0" lvl="0" indent="0" algn="l" defTabSz="711200">
            <a:lnSpc>
              <a:spcPct val="100000"/>
            </a:lnSpc>
            <a:spcBef>
              <a:spcPct val="0"/>
            </a:spcBef>
            <a:spcAft>
              <a:spcPct val="35000"/>
            </a:spcAft>
            <a:buNone/>
          </a:pPr>
          <a:r>
            <a:rPr lang="en-CA" sz="1600" kern="1200"/>
            <a:t>Health records (access to EMR/training)</a:t>
          </a:r>
          <a:endParaRPr lang="en-US" sz="1600" kern="1200"/>
        </a:p>
        <a:p>
          <a:pPr marL="0" lvl="0" indent="0" algn="l" defTabSz="711200">
            <a:lnSpc>
              <a:spcPct val="100000"/>
            </a:lnSpc>
            <a:spcBef>
              <a:spcPct val="0"/>
            </a:spcBef>
            <a:spcAft>
              <a:spcPct val="35000"/>
            </a:spcAft>
            <a:buNone/>
          </a:pPr>
          <a:r>
            <a:rPr lang="en-CA" sz="1600" kern="1200"/>
            <a:t>Parking</a:t>
          </a:r>
          <a:endParaRPr lang="en-US" sz="1600" kern="1200"/>
        </a:p>
        <a:p>
          <a:pPr marL="0" lvl="0" indent="0" algn="l" defTabSz="711200">
            <a:lnSpc>
              <a:spcPct val="100000"/>
            </a:lnSpc>
            <a:spcBef>
              <a:spcPct val="0"/>
            </a:spcBef>
            <a:spcAft>
              <a:spcPct val="35000"/>
            </a:spcAft>
            <a:buNone/>
          </a:pPr>
          <a:r>
            <a:rPr lang="en-CA" sz="1600" kern="1200"/>
            <a:t>Supplies and equipment</a:t>
          </a:r>
          <a:endParaRPr lang="en-US" sz="1600" kern="1200"/>
        </a:p>
      </dsp:txBody>
      <dsp:txXfrm>
        <a:off x="4801637" y="1500218"/>
        <a:ext cx="4311566" cy="1535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F9E9A-777D-42C1-9DC0-3759FD4F4B6E}">
      <dsp:nvSpPr>
        <dsp:cNvPr id="0" name=""/>
        <dsp:cNvSpPr/>
      </dsp:nvSpPr>
      <dsp:spPr>
        <a:xfrm>
          <a:off x="0" y="566"/>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50923-3D4F-499B-998E-4EEA4841EA93}">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A5BE24-1DD0-4519-85CB-671DEB4893AC}">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CA" sz="2500" kern="1200"/>
            <a:t>What do you recall about learning to master this skill?</a:t>
          </a:r>
          <a:endParaRPr lang="en-US" sz="2500" kern="1200"/>
        </a:p>
      </dsp:txBody>
      <dsp:txXfrm>
        <a:off x="1529865" y="566"/>
        <a:ext cx="4383571" cy="1324558"/>
      </dsp:txXfrm>
    </dsp:sp>
    <dsp:sp modelId="{F0C13713-5FD0-4A5B-B27E-68616FE35179}">
      <dsp:nvSpPr>
        <dsp:cNvPr id="0" name=""/>
        <dsp:cNvSpPr/>
      </dsp:nvSpPr>
      <dsp:spPr>
        <a:xfrm>
          <a:off x="0" y="1656264"/>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061CC-08C0-41FF-91A3-E5732F353687}">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21A28B-6E47-44BA-978E-DBF7D26A8726}">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CA" sz="2500" kern="1200"/>
            <a:t>What are the challenges that you think you will encounter?</a:t>
          </a:r>
          <a:endParaRPr lang="en-US" sz="2500" kern="1200"/>
        </a:p>
      </dsp:txBody>
      <dsp:txXfrm>
        <a:off x="1529865" y="1656264"/>
        <a:ext cx="4383571" cy="1324558"/>
      </dsp:txXfrm>
    </dsp:sp>
    <dsp:sp modelId="{5E95D3D2-7712-4038-BFA9-00EFB0171933}">
      <dsp:nvSpPr>
        <dsp:cNvPr id="0" name=""/>
        <dsp:cNvSpPr/>
      </dsp:nvSpPr>
      <dsp:spPr>
        <a:xfrm>
          <a:off x="0" y="3311963"/>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5FD4E-4F4C-45DE-84F3-EBDAF80119EA}">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08E203-5461-4646-83EC-B4E921063DEA}">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CA" sz="2500" kern="1200"/>
            <a:t>What does success look like?</a:t>
          </a:r>
          <a:endParaRPr lang="en-US" sz="2500" kern="1200"/>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ZahtlxW2CI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vm.on.ca/our-studen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kdemers@mcmaster.ca" TargetMode="External"/><Relationship Id="rId2" Type="http://schemas.openxmlformats.org/officeDocument/2006/relationships/hyperlink" Target="mailto:kedge@mcmaster.ca" TargetMode="External"/><Relationship Id="rId1" Type="http://schemas.openxmlformats.org/officeDocument/2006/relationships/slideLayout" Target="../slideLayouts/slideLayout2.xml"/><Relationship Id="rId4" Type="http://schemas.openxmlformats.org/officeDocument/2006/relationships/hyperlink" Target="mailto:wilsonak@mcmaster.c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38EC-847E-4AAF-B5A8-1734F82ECA4B}"/>
              </a:ext>
            </a:extLst>
          </p:cNvPr>
          <p:cNvSpPr>
            <a:spLocks noGrp="1"/>
          </p:cNvSpPr>
          <p:nvPr>
            <p:ph type="ctrTitle"/>
          </p:nvPr>
        </p:nvSpPr>
        <p:spPr/>
        <p:txBody>
          <a:bodyPr/>
          <a:lstStyle/>
          <a:p>
            <a:pPr algn="ctr"/>
            <a:r>
              <a:rPr lang="en-CA" dirty="0"/>
              <a:t>Senior Preceptor Workshop</a:t>
            </a:r>
          </a:p>
        </p:txBody>
      </p:sp>
      <p:sp>
        <p:nvSpPr>
          <p:cNvPr id="3" name="Subtitle 2">
            <a:extLst>
              <a:ext uri="{FF2B5EF4-FFF2-40B4-BE49-F238E27FC236}">
                <a16:creationId xmlns:a16="http://schemas.microsoft.com/office/drawing/2014/main" id="{EBD0743D-1589-4B10-8DCB-2C37F6AD202B}"/>
              </a:ext>
            </a:extLst>
          </p:cNvPr>
          <p:cNvSpPr>
            <a:spLocks noGrp="1"/>
          </p:cNvSpPr>
          <p:nvPr>
            <p:ph type="subTitle" idx="1"/>
          </p:nvPr>
        </p:nvSpPr>
        <p:spPr>
          <a:xfrm>
            <a:off x="2417780" y="3531204"/>
            <a:ext cx="8637072" cy="1583721"/>
          </a:xfrm>
        </p:spPr>
        <p:txBody>
          <a:bodyPr/>
          <a:lstStyle/>
          <a:p>
            <a:pPr algn="ctr"/>
            <a:r>
              <a:rPr lang="en-CA" dirty="0"/>
              <a:t>Kate Demers </a:t>
            </a:r>
            <a:r>
              <a:rPr lang="en-CA" dirty="0" err="1"/>
              <a:t>Msc</a:t>
            </a:r>
            <a:r>
              <a:rPr lang="en-CA" dirty="0"/>
              <a:t> rm, Assistant Professor</a:t>
            </a:r>
          </a:p>
          <a:p>
            <a:pPr algn="ctr"/>
            <a:r>
              <a:rPr lang="en-CA" dirty="0"/>
              <a:t>Kathi Wilson </a:t>
            </a:r>
            <a:r>
              <a:rPr lang="en-CA" dirty="0" err="1"/>
              <a:t>MsC</a:t>
            </a:r>
            <a:r>
              <a:rPr lang="en-CA" dirty="0"/>
              <a:t> Rm, Assistant professor</a:t>
            </a:r>
          </a:p>
          <a:p>
            <a:pPr algn="ctr"/>
            <a:r>
              <a:rPr lang="en-CA" dirty="0" err="1"/>
              <a:t>Mcmaster</a:t>
            </a:r>
            <a:r>
              <a:rPr lang="en-CA" dirty="0"/>
              <a:t> University Midwifery Education Program</a:t>
            </a:r>
          </a:p>
        </p:txBody>
      </p:sp>
      <p:pic>
        <p:nvPicPr>
          <p:cNvPr id="4" name="Picture 3">
            <a:extLst>
              <a:ext uri="{FF2B5EF4-FFF2-40B4-BE49-F238E27FC236}">
                <a16:creationId xmlns:a16="http://schemas.microsoft.com/office/drawing/2014/main" id="{2B773237-75BD-427E-BFE3-3E5FE7CA8EF5}"/>
              </a:ext>
            </a:extLst>
          </p:cNvPr>
          <p:cNvPicPr>
            <a:picLocks noChangeAspect="1"/>
          </p:cNvPicPr>
          <p:nvPr/>
        </p:nvPicPr>
        <p:blipFill>
          <a:blip r:embed="rId2"/>
          <a:stretch>
            <a:fillRect/>
          </a:stretch>
        </p:blipFill>
        <p:spPr>
          <a:xfrm>
            <a:off x="455868" y="4875001"/>
            <a:ext cx="4365114" cy="1261981"/>
          </a:xfrm>
          <a:prstGeom prst="rect">
            <a:avLst/>
          </a:prstGeom>
        </p:spPr>
      </p:pic>
    </p:spTree>
    <p:extLst>
      <p:ext uri="{BB962C8B-B14F-4D97-AF65-F5344CB8AC3E}">
        <p14:creationId xmlns:p14="http://schemas.microsoft.com/office/powerpoint/2010/main" val="347847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AF7F-283E-42B3-8D70-8A1D38BC6F37}"/>
              </a:ext>
            </a:extLst>
          </p:cNvPr>
          <p:cNvSpPr>
            <a:spLocks noGrp="1"/>
          </p:cNvSpPr>
          <p:nvPr>
            <p:ph type="title"/>
          </p:nvPr>
        </p:nvSpPr>
        <p:spPr/>
        <p:txBody>
          <a:bodyPr/>
          <a:lstStyle/>
          <a:p>
            <a:r>
              <a:rPr lang="en-CA" dirty="0"/>
              <a:t>Microaggressions</a:t>
            </a:r>
          </a:p>
        </p:txBody>
      </p:sp>
      <p:sp>
        <p:nvSpPr>
          <p:cNvPr id="3" name="Content Placeholder 2">
            <a:extLst>
              <a:ext uri="{FF2B5EF4-FFF2-40B4-BE49-F238E27FC236}">
                <a16:creationId xmlns:a16="http://schemas.microsoft.com/office/drawing/2014/main" id="{88806EE8-F666-47A8-B737-12400FB7DFFE}"/>
              </a:ext>
            </a:extLst>
          </p:cNvPr>
          <p:cNvSpPr>
            <a:spLocks noGrp="1"/>
          </p:cNvSpPr>
          <p:nvPr>
            <p:ph idx="1"/>
          </p:nvPr>
        </p:nvSpPr>
        <p:spPr>
          <a:xfrm>
            <a:off x="304800" y="1853754"/>
            <a:ext cx="11801475" cy="4299396"/>
          </a:xfrm>
        </p:spPr>
        <p:txBody>
          <a:bodyPr>
            <a:normAutofit fontScale="77500" lnSpcReduction="20000"/>
          </a:bodyPr>
          <a:lstStyle/>
          <a:p>
            <a:r>
              <a:rPr lang="en-CA" sz="3800" dirty="0">
                <a:solidFill>
                  <a:schemeClr val="tx2"/>
                </a:solidFill>
              </a:rPr>
              <a:t>Definition: Describes interactions, whether intentional or not, that convey, in subtle but powerful ways, negative messages about specific groups of people.</a:t>
            </a:r>
          </a:p>
          <a:p>
            <a:r>
              <a:rPr lang="en-CA" sz="3800" dirty="0">
                <a:solidFill>
                  <a:schemeClr val="tx2"/>
                </a:solidFill>
                <a:hlinkClick r:id="rId2"/>
              </a:rPr>
              <a:t>https://www.youtube.com/watch?v=ZahtlxW2ClQ</a:t>
            </a:r>
            <a:endParaRPr lang="en-CA" sz="3800" dirty="0">
              <a:solidFill>
                <a:schemeClr val="tx2"/>
              </a:solidFill>
            </a:endParaRPr>
          </a:p>
          <a:p>
            <a:r>
              <a:rPr lang="en-CA" sz="3800" dirty="0">
                <a:solidFill>
                  <a:schemeClr val="tx2"/>
                </a:solidFill>
              </a:rPr>
              <a:t>Microaggressions create “extraneous cognitive load” which interferes with effective learning.</a:t>
            </a:r>
          </a:p>
          <a:p>
            <a:r>
              <a:rPr lang="en-CA" sz="2000" dirty="0">
                <a:solidFill>
                  <a:schemeClr val="tx2"/>
                </a:solidFill>
              </a:rPr>
              <a:t>Resources:</a:t>
            </a:r>
          </a:p>
          <a:p>
            <a:r>
              <a:rPr lang="en-CA" sz="2000" dirty="0">
                <a:solidFill>
                  <a:schemeClr val="tx2"/>
                </a:solidFill>
              </a:rPr>
              <a:t>Ackerman-Barger K, Jacobs NN. The microaggressions triangle model: A humanistic approach to navigating microaggressions in health professions schools. </a:t>
            </a:r>
            <a:r>
              <a:rPr lang="en-CA" sz="2000" dirty="0" err="1">
                <a:solidFill>
                  <a:schemeClr val="tx2"/>
                </a:solidFill>
              </a:rPr>
              <a:t>Acad</a:t>
            </a:r>
            <a:r>
              <a:rPr lang="en-CA" sz="2000" dirty="0">
                <a:solidFill>
                  <a:schemeClr val="tx2"/>
                </a:solidFill>
              </a:rPr>
              <a:t> Med 2020;95(12):S28-S32.</a:t>
            </a:r>
          </a:p>
          <a:p>
            <a:r>
              <a:rPr lang="en-CA" sz="2000" dirty="0">
                <a:solidFill>
                  <a:schemeClr val="tx2"/>
                </a:solidFill>
              </a:rPr>
              <a:t>Wheeler DJ, Zapata J, Davis D, Chou C. Twelve tips for responding to microaggressions and overt discrimination: when the patient offends the learner. Med Teach 2019;41(10):1112-1117.</a:t>
            </a:r>
          </a:p>
          <a:p>
            <a:endParaRPr lang="en-CA" dirty="0"/>
          </a:p>
        </p:txBody>
      </p:sp>
    </p:spTree>
    <p:extLst>
      <p:ext uri="{BB962C8B-B14F-4D97-AF65-F5344CB8AC3E}">
        <p14:creationId xmlns:p14="http://schemas.microsoft.com/office/powerpoint/2010/main" val="298364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264E-7059-4D31-8A93-7262227FA189}"/>
              </a:ext>
            </a:extLst>
          </p:cNvPr>
          <p:cNvSpPr>
            <a:spLocks noGrp="1"/>
          </p:cNvSpPr>
          <p:nvPr>
            <p:ph type="title"/>
          </p:nvPr>
        </p:nvSpPr>
        <p:spPr/>
        <p:txBody>
          <a:bodyPr/>
          <a:lstStyle/>
          <a:p>
            <a:r>
              <a:rPr lang="en-CA" dirty="0"/>
              <a:t>As well:</a:t>
            </a:r>
          </a:p>
        </p:txBody>
      </p:sp>
      <p:sp>
        <p:nvSpPr>
          <p:cNvPr id="3" name="Content Placeholder 2">
            <a:extLst>
              <a:ext uri="{FF2B5EF4-FFF2-40B4-BE49-F238E27FC236}">
                <a16:creationId xmlns:a16="http://schemas.microsoft.com/office/drawing/2014/main" id="{2267EB01-E343-4FB2-8929-D4754AE18C1E}"/>
              </a:ext>
            </a:extLst>
          </p:cNvPr>
          <p:cNvSpPr>
            <a:spLocks noGrp="1"/>
          </p:cNvSpPr>
          <p:nvPr>
            <p:ph idx="1"/>
          </p:nvPr>
        </p:nvSpPr>
        <p:spPr/>
        <p:txBody>
          <a:bodyPr/>
          <a:lstStyle/>
          <a:p>
            <a:r>
              <a:rPr lang="en-CA" sz="2000" b="1" dirty="0">
                <a:solidFill>
                  <a:schemeClr val="tx2"/>
                </a:solidFill>
              </a:rPr>
              <a:t>Gaslighting:</a:t>
            </a:r>
            <a:r>
              <a:rPr lang="en-CA" sz="2000" dirty="0">
                <a:solidFill>
                  <a:schemeClr val="tx2"/>
                </a:solidFill>
              </a:rPr>
              <a:t> a form of psychological manipulation that seeks to sow seeds of doubt in a person or persons by making them question their own memory, perception and sanity</a:t>
            </a:r>
          </a:p>
          <a:p>
            <a:r>
              <a:rPr lang="en-CA" sz="2000" b="1" dirty="0">
                <a:solidFill>
                  <a:schemeClr val="tx2"/>
                </a:solidFill>
              </a:rPr>
              <a:t>Tone policing</a:t>
            </a:r>
            <a:r>
              <a:rPr lang="en-CA" sz="2000" dirty="0">
                <a:solidFill>
                  <a:schemeClr val="tx2"/>
                </a:solidFill>
              </a:rPr>
              <a:t>: a tactic used by those who have privilege or authority to silence those who do not by focusing on the tone of what is being said rather than the actual content.</a:t>
            </a:r>
          </a:p>
          <a:p>
            <a:endParaRPr lang="en-CA" sz="2000" dirty="0">
              <a:solidFill>
                <a:schemeClr val="tx2"/>
              </a:solidFill>
            </a:endParaRPr>
          </a:p>
          <a:p>
            <a:pPr marL="0" indent="0" algn="ctr">
              <a:buNone/>
            </a:pPr>
            <a:r>
              <a:rPr lang="en-CA" sz="1600" dirty="0">
                <a:solidFill>
                  <a:schemeClr val="tx2"/>
                </a:solidFill>
              </a:rPr>
              <a:t>-- Layla F. Saad, Me and White Supremacy</a:t>
            </a:r>
          </a:p>
          <a:p>
            <a:endParaRPr lang="en-CA" dirty="0"/>
          </a:p>
        </p:txBody>
      </p:sp>
    </p:spTree>
    <p:extLst>
      <p:ext uri="{BB962C8B-B14F-4D97-AF65-F5344CB8AC3E}">
        <p14:creationId xmlns:p14="http://schemas.microsoft.com/office/powerpoint/2010/main" val="3041084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8AE02CA-82C6-4777-A9DD-F06E003CDAF9}"/>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63042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0F2624B-3D80-405B-8079-81D93E11F3F7}"/>
              </a:ext>
            </a:extLst>
          </p:cNvPr>
          <p:cNvSpPr>
            <a:spLocks noGrp="1"/>
          </p:cNvSpPr>
          <p:nvPr>
            <p:ph type="title"/>
          </p:nvPr>
        </p:nvSpPr>
        <p:spPr>
          <a:xfrm>
            <a:off x="1451580" y="804520"/>
            <a:ext cx="4176511" cy="1049235"/>
          </a:xfrm>
        </p:spPr>
        <p:txBody>
          <a:bodyPr>
            <a:normAutofit/>
          </a:bodyPr>
          <a:lstStyle/>
          <a:p>
            <a:endParaRPr lang="en-CA" dirty="0"/>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3B668814-09CC-487E-968F-0B010DAA54FD}"/>
              </a:ext>
            </a:extLst>
          </p:cNvPr>
          <p:cNvSpPr>
            <a:spLocks noGrp="1"/>
          </p:cNvSpPr>
          <p:nvPr>
            <p:ph idx="1"/>
          </p:nvPr>
        </p:nvSpPr>
        <p:spPr>
          <a:xfrm>
            <a:off x="1455879" y="1764941"/>
            <a:ext cx="4172212" cy="3450613"/>
          </a:xfrm>
        </p:spPr>
        <p:txBody>
          <a:bodyPr>
            <a:noAutofit/>
          </a:bodyPr>
          <a:lstStyle/>
          <a:p>
            <a:pPr marL="0" indent="0">
              <a:buNone/>
            </a:pPr>
            <a:r>
              <a:rPr kumimoji="0" lang="en-CA" sz="3600" b="1" i="0" u="none" strike="noStrike" kern="1200" cap="none" spc="0" normalizeH="0" baseline="0" noProof="0" dirty="0">
                <a:ln>
                  <a:noFill/>
                </a:ln>
                <a:effectLst/>
                <a:uLnTx/>
                <a:uFillTx/>
                <a:latin typeface="Calibri Light" panose="020F0302020204030204"/>
                <a:ea typeface="+mj-ea"/>
                <a:cs typeface="+mj-cs"/>
              </a:rPr>
              <a:t>How can I combat implicit bias as a preceptor?</a:t>
            </a:r>
            <a:br>
              <a:rPr kumimoji="0" lang="en-CA" sz="3600" b="1" i="0" u="none" strike="noStrike" kern="1200" cap="none" spc="0" normalizeH="0" baseline="0" noProof="0" dirty="0">
                <a:ln>
                  <a:noFill/>
                </a:ln>
                <a:effectLst/>
                <a:uLnTx/>
                <a:uFillTx/>
                <a:latin typeface="Calibri Light" panose="020F0302020204030204"/>
                <a:ea typeface="+mj-ea"/>
                <a:cs typeface="+mj-cs"/>
              </a:rPr>
            </a:br>
            <a:r>
              <a:rPr kumimoji="0" lang="en-CA" sz="3600" b="1" i="0" u="none" strike="noStrike" kern="1200" cap="none" spc="0" normalizeH="0" baseline="0" noProof="0" dirty="0">
                <a:ln>
                  <a:noFill/>
                </a:ln>
                <a:effectLst/>
                <a:uLnTx/>
                <a:uFillTx/>
                <a:latin typeface="Calibri Light" panose="020F0302020204030204"/>
                <a:ea typeface="+mj-ea"/>
                <a:cs typeface="+mj-cs"/>
              </a:rPr>
              <a:t>What are my </a:t>
            </a:r>
            <a:r>
              <a:rPr kumimoji="0" lang="en-CA" sz="3600" b="1" i="1" u="sng" strike="noStrike" kern="1200" cap="none" spc="0" normalizeH="0" baseline="0" noProof="0" dirty="0">
                <a:ln>
                  <a:noFill/>
                </a:ln>
                <a:effectLst/>
                <a:uLnTx/>
                <a:uFillTx/>
                <a:latin typeface="Calibri Light" panose="020F0302020204030204"/>
                <a:ea typeface="+mj-ea"/>
                <a:cs typeface="+mj-cs"/>
              </a:rPr>
              <a:t>responsibilities</a:t>
            </a:r>
            <a:r>
              <a:rPr kumimoji="0" lang="en-CA" sz="3600" b="1" i="0" u="none" strike="noStrike" kern="1200" cap="none" spc="0" normalizeH="0" baseline="0" noProof="0" dirty="0">
                <a:ln>
                  <a:noFill/>
                </a:ln>
                <a:effectLst/>
                <a:uLnTx/>
                <a:uFillTx/>
                <a:latin typeface="Calibri Light" panose="020F0302020204030204"/>
                <a:ea typeface="+mj-ea"/>
                <a:cs typeface="+mj-cs"/>
              </a:rPr>
              <a:t> as a preceptor?</a:t>
            </a:r>
            <a:endParaRPr lang="en-CA" sz="3600" dirty="0"/>
          </a:p>
        </p:txBody>
      </p:sp>
      <p:pic>
        <p:nvPicPr>
          <p:cNvPr id="7" name="Graphic 6" descr="Questions">
            <a:extLst>
              <a:ext uri="{FF2B5EF4-FFF2-40B4-BE49-F238E27FC236}">
                <a16:creationId xmlns:a16="http://schemas.microsoft.com/office/drawing/2014/main" id="{3178EF2C-8E4C-4E3E-8944-F8F106CD3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80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E015-EB0F-44D6-A581-D2A486188B68}"/>
              </a:ext>
            </a:extLst>
          </p:cNvPr>
          <p:cNvSpPr>
            <a:spLocks noGrp="1"/>
          </p:cNvSpPr>
          <p:nvPr>
            <p:ph type="title"/>
          </p:nvPr>
        </p:nvSpPr>
        <p:spPr/>
        <p:txBody>
          <a:bodyPr/>
          <a:lstStyle/>
          <a:p>
            <a:r>
              <a:rPr lang="en-CA" dirty="0"/>
              <a:t>This is not an exhaustive List…</a:t>
            </a:r>
          </a:p>
        </p:txBody>
      </p:sp>
      <p:sp>
        <p:nvSpPr>
          <p:cNvPr id="3" name="Content Placeholder 2">
            <a:extLst>
              <a:ext uri="{FF2B5EF4-FFF2-40B4-BE49-F238E27FC236}">
                <a16:creationId xmlns:a16="http://schemas.microsoft.com/office/drawing/2014/main" id="{82E3A9EC-CBE2-4A0F-BE2B-0D07C3A8DEC0}"/>
              </a:ext>
            </a:extLst>
          </p:cNvPr>
          <p:cNvSpPr>
            <a:spLocks noGrp="1"/>
          </p:cNvSpPr>
          <p:nvPr>
            <p:ph idx="1"/>
          </p:nvPr>
        </p:nvSpPr>
        <p:spPr>
          <a:xfrm>
            <a:off x="542925" y="2015732"/>
            <a:ext cx="11553825" cy="3956443"/>
          </a:xfrm>
        </p:spPr>
        <p:txBody>
          <a:bodyPr/>
          <a:lstStyle/>
          <a:p>
            <a:r>
              <a:rPr lang="en-CA" sz="2400" dirty="0">
                <a:solidFill>
                  <a:schemeClr val="tx2"/>
                </a:solidFill>
              </a:rPr>
              <a:t>Do not dismiss, diminish or ignore a student’s experiences of bias or discrimination – listen, lean into the conversation, and involve faculty.</a:t>
            </a:r>
          </a:p>
          <a:p>
            <a:r>
              <a:rPr lang="en-CA" sz="2400" dirty="0">
                <a:solidFill>
                  <a:schemeClr val="tx2"/>
                </a:solidFill>
              </a:rPr>
              <a:t>Determine through open exploration if the student is safe. Listen to them if they say they are not.</a:t>
            </a:r>
          </a:p>
          <a:p>
            <a:r>
              <a:rPr lang="en-CA" sz="2400" dirty="0">
                <a:solidFill>
                  <a:schemeClr val="tx2"/>
                </a:solidFill>
              </a:rPr>
              <a:t>Reflect on your own practice with a critical lens.</a:t>
            </a:r>
          </a:p>
          <a:p>
            <a:r>
              <a:rPr lang="en-CA" sz="2400" dirty="0">
                <a:solidFill>
                  <a:schemeClr val="tx2"/>
                </a:solidFill>
              </a:rPr>
              <a:t>Take responsibility for educating yourself about those who are different from you, but do not put the onus on others to educate you.</a:t>
            </a:r>
          </a:p>
          <a:p>
            <a:endParaRPr lang="en-CA" dirty="0"/>
          </a:p>
        </p:txBody>
      </p:sp>
    </p:spTree>
    <p:extLst>
      <p:ext uri="{BB962C8B-B14F-4D97-AF65-F5344CB8AC3E}">
        <p14:creationId xmlns:p14="http://schemas.microsoft.com/office/powerpoint/2010/main" val="148429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1BF5-EC9D-4768-8F96-AFF2D6E9485D}"/>
              </a:ext>
            </a:extLst>
          </p:cNvPr>
          <p:cNvSpPr>
            <a:spLocks noGrp="1"/>
          </p:cNvSpPr>
          <p:nvPr>
            <p:ph type="title"/>
          </p:nvPr>
        </p:nvSpPr>
        <p:spPr>
          <a:xfrm>
            <a:off x="1527779" y="2015732"/>
            <a:ext cx="9603275" cy="1478122"/>
          </a:xfrm>
        </p:spPr>
        <p:txBody>
          <a:bodyPr>
            <a:normAutofit/>
          </a:bodyPr>
          <a:lstStyle/>
          <a:p>
            <a:pPr algn="ctr"/>
            <a:r>
              <a:rPr lang="en-CA" dirty="0"/>
              <a:t>Senior year Clinical Placements</a:t>
            </a:r>
            <a:br>
              <a:rPr lang="en-CA" dirty="0"/>
            </a:br>
            <a:r>
              <a:rPr lang="en-CA" dirty="0"/>
              <a:t>Complications/Consultations; maternal-Newborn Pathology; Clerkship</a:t>
            </a:r>
          </a:p>
        </p:txBody>
      </p:sp>
      <p:sp>
        <p:nvSpPr>
          <p:cNvPr id="3" name="Content Placeholder 2">
            <a:extLst>
              <a:ext uri="{FF2B5EF4-FFF2-40B4-BE49-F238E27FC236}">
                <a16:creationId xmlns:a16="http://schemas.microsoft.com/office/drawing/2014/main" id="{3E78B030-F9FA-4D49-AC35-3119A3DC1D98}"/>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67651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C40F-268A-4017-863E-7ED3A17F1A6F}"/>
              </a:ext>
            </a:extLst>
          </p:cNvPr>
          <p:cNvSpPr>
            <a:spLocks noGrp="1"/>
          </p:cNvSpPr>
          <p:nvPr>
            <p:ph type="title"/>
          </p:nvPr>
        </p:nvSpPr>
        <p:spPr/>
        <p:txBody>
          <a:bodyPr/>
          <a:lstStyle/>
          <a:p>
            <a:r>
              <a:rPr lang="en-CA" dirty="0"/>
              <a:t>Student workload policies</a:t>
            </a:r>
          </a:p>
        </p:txBody>
      </p:sp>
      <p:sp>
        <p:nvSpPr>
          <p:cNvPr id="3" name="Content Placeholder 2">
            <a:extLst>
              <a:ext uri="{FF2B5EF4-FFF2-40B4-BE49-F238E27FC236}">
                <a16:creationId xmlns:a16="http://schemas.microsoft.com/office/drawing/2014/main" id="{5D6AB78A-8841-45D9-A9F9-27B0334C691C}"/>
              </a:ext>
            </a:extLst>
          </p:cNvPr>
          <p:cNvSpPr>
            <a:spLocks noGrp="1"/>
          </p:cNvSpPr>
          <p:nvPr>
            <p:ph idx="1"/>
          </p:nvPr>
        </p:nvSpPr>
        <p:spPr/>
        <p:txBody>
          <a:bodyPr>
            <a:normAutofit lnSpcReduction="10000"/>
          </a:bodyPr>
          <a:lstStyle/>
          <a:p>
            <a:r>
              <a:rPr lang="en-CA" sz="2000" dirty="0">
                <a:solidFill>
                  <a:schemeClr val="tx2"/>
                </a:solidFill>
              </a:rPr>
              <a:t>Minimum 4 days off call/month (at least one weekend)</a:t>
            </a:r>
          </a:p>
          <a:p>
            <a:r>
              <a:rPr lang="en-CA" sz="2000" dirty="0">
                <a:solidFill>
                  <a:schemeClr val="tx2"/>
                </a:solidFill>
              </a:rPr>
              <a:t>Academic study day: 24 hours off-call from Thursday 5 pm to Friday 5 pm</a:t>
            </a:r>
          </a:p>
          <a:p>
            <a:r>
              <a:rPr lang="en-CA" sz="2000" dirty="0">
                <a:solidFill>
                  <a:schemeClr val="tx2"/>
                </a:solidFill>
              </a:rPr>
              <a:t>Off call 36 hours prior to mid-term exam, 72 hours prior to final exam</a:t>
            </a:r>
          </a:p>
          <a:p>
            <a:r>
              <a:rPr lang="en-CA" sz="2000" dirty="0">
                <a:solidFill>
                  <a:schemeClr val="tx2"/>
                </a:solidFill>
              </a:rPr>
              <a:t>Average 20 clinic/community visits per week</a:t>
            </a:r>
          </a:p>
          <a:p>
            <a:r>
              <a:rPr lang="en-CA" sz="2000" dirty="0">
                <a:solidFill>
                  <a:schemeClr val="tx2"/>
                </a:solidFill>
              </a:rPr>
              <a:t>Safe sleep policy: if a student has been awake for 24 hours, they must be off-call for the following 12 hours </a:t>
            </a:r>
            <a:r>
              <a:rPr lang="en-CA" sz="2000" b="1" i="1" dirty="0">
                <a:solidFill>
                  <a:schemeClr val="tx2"/>
                </a:solidFill>
              </a:rPr>
              <a:t>OR </a:t>
            </a:r>
            <a:r>
              <a:rPr lang="en-CA" sz="2000" dirty="0">
                <a:solidFill>
                  <a:schemeClr val="tx2"/>
                </a:solidFill>
              </a:rPr>
              <a:t>if student identifies that they are unable to function in a safe and competent manner due to fatigue, there must be </a:t>
            </a:r>
            <a:r>
              <a:rPr lang="en-CA" dirty="0">
                <a:solidFill>
                  <a:schemeClr val="tx2"/>
                </a:solidFill>
              </a:rPr>
              <a:t>action taken to rectify this and promote adequate rest.</a:t>
            </a:r>
            <a:endParaRPr lang="en-CA" sz="2000" b="1" i="1" dirty="0">
              <a:solidFill>
                <a:schemeClr val="tx2"/>
              </a:solidFill>
            </a:endParaRPr>
          </a:p>
          <a:p>
            <a:endParaRPr lang="en-CA" dirty="0"/>
          </a:p>
        </p:txBody>
      </p:sp>
    </p:spTree>
    <p:extLst>
      <p:ext uri="{BB962C8B-B14F-4D97-AF65-F5344CB8AC3E}">
        <p14:creationId xmlns:p14="http://schemas.microsoft.com/office/powerpoint/2010/main" val="2101859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A4EA-FFBF-43F2-A1AA-5FD38A38D7F4}"/>
              </a:ext>
            </a:extLst>
          </p:cNvPr>
          <p:cNvSpPr>
            <a:spLocks noGrp="1"/>
          </p:cNvSpPr>
          <p:nvPr>
            <p:ph type="title"/>
          </p:nvPr>
        </p:nvSpPr>
        <p:spPr>
          <a:xfrm>
            <a:off x="1451579" y="804520"/>
            <a:ext cx="9603275" cy="833780"/>
          </a:xfrm>
        </p:spPr>
        <p:txBody>
          <a:bodyPr/>
          <a:lstStyle/>
          <a:p>
            <a:r>
              <a:rPr lang="en-CA" dirty="0"/>
              <a:t>Complications &amp; Consultations</a:t>
            </a:r>
          </a:p>
        </p:txBody>
      </p:sp>
      <p:sp>
        <p:nvSpPr>
          <p:cNvPr id="3" name="Content Placeholder 2">
            <a:extLst>
              <a:ext uri="{FF2B5EF4-FFF2-40B4-BE49-F238E27FC236}">
                <a16:creationId xmlns:a16="http://schemas.microsoft.com/office/drawing/2014/main" id="{31F8400D-2962-445A-8191-B89F3EE0F047}"/>
              </a:ext>
            </a:extLst>
          </p:cNvPr>
          <p:cNvSpPr>
            <a:spLocks noGrp="1"/>
          </p:cNvSpPr>
          <p:nvPr>
            <p:ph idx="1"/>
          </p:nvPr>
        </p:nvSpPr>
        <p:spPr>
          <a:xfrm>
            <a:off x="1451579" y="2015732"/>
            <a:ext cx="9603275" cy="3826268"/>
          </a:xfrm>
        </p:spPr>
        <p:txBody>
          <a:bodyPr>
            <a:normAutofit/>
          </a:bodyPr>
          <a:lstStyle/>
          <a:p>
            <a:r>
              <a:rPr lang="en-CA" dirty="0"/>
              <a:t>12 weeks in placement</a:t>
            </a:r>
          </a:p>
          <a:p>
            <a:r>
              <a:rPr lang="en-CA" dirty="0"/>
              <a:t>≥ 12 planned primaries (min. 10 attended); ≥ 6 planned seconds (min 4, max 8 attended)</a:t>
            </a:r>
          </a:p>
          <a:p>
            <a:r>
              <a:rPr lang="en-CA" dirty="0"/>
              <a:t>Minimum 14 births attended; maximum 22 attended.</a:t>
            </a:r>
          </a:p>
          <a:p>
            <a:r>
              <a:rPr lang="en-CA" dirty="0"/>
              <a:t>NB: </a:t>
            </a:r>
            <a:r>
              <a:rPr lang="en-CA" b="1" u="sng" dirty="0"/>
              <a:t>Intrapartum</a:t>
            </a:r>
            <a:r>
              <a:rPr lang="en-CA" dirty="0"/>
              <a:t> transfers of care may be counted as primary births, regardless of whether the student conducts the birth. </a:t>
            </a:r>
            <a:endParaRPr lang="en-CA" b="1" u="sng" dirty="0"/>
          </a:p>
          <a:p>
            <a:r>
              <a:rPr lang="en-CA" dirty="0"/>
              <a:t>Weekly tutorial, written assignments and 2 examinations (mid-term and final)</a:t>
            </a:r>
          </a:p>
          <a:p>
            <a:r>
              <a:rPr lang="en-CA" i="1" dirty="0"/>
              <a:t>May attend </a:t>
            </a:r>
            <a:r>
              <a:rPr lang="en-CA" b="1" i="1" u="sng" dirty="0"/>
              <a:t>one</a:t>
            </a:r>
            <a:r>
              <a:rPr lang="en-CA" i="1" dirty="0"/>
              <a:t> postnatal visit independently </a:t>
            </a:r>
            <a:r>
              <a:rPr lang="en-CA" dirty="0"/>
              <a:t>(without preceptor present) after day 3 and before the discharge visit.</a:t>
            </a:r>
          </a:p>
        </p:txBody>
      </p:sp>
    </p:spTree>
    <p:extLst>
      <p:ext uri="{BB962C8B-B14F-4D97-AF65-F5344CB8AC3E}">
        <p14:creationId xmlns:p14="http://schemas.microsoft.com/office/powerpoint/2010/main" val="140782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E92A8-E22D-4FDD-AEC2-4DC93E231099}"/>
              </a:ext>
            </a:extLst>
          </p:cNvPr>
          <p:cNvSpPr>
            <a:spLocks noGrp="1"/>
          </p:cNvSpPr>
          <p:nvPr>
            <p:ph type="title"/>
          </p:nvPr>
        </p:nvSpPr>
        <p:spPr>
          <a:xfrm>
            <a:off x="849683" y="1240076"/>
            <a:ext cx="2727813" cy="4584527"/>
          </a:xfrm>
        </p:spPr>
        <p:txBody>
          <a:bodyPr>
            <a:normAutofit/>
          </a:bodyPr>
          <a:lstStyle/>
          <a:p>
            <a:r>
              <a:rPr lang="en-CA" sz="2500" dirty="0">
                <a:solidFill>
                  <a:srgbClr val="FFFFFF"/>
                </a:solidFill>
              </a:rPr>
              <a:t>Complications &amp; Consultations</a:t>
            </a:r>
          </a:p>
        </p:txBody>
      </p:sp>
      <p:sp>
        <p:nvSpPr>
          <p:cNvPr id="3" name="Content Placeholder 2">
            <a:extLst>
              <a:ext uri="{FF2B5EF4-FFF2-40B4-BE49-F238E27FC236}">
                <a16:creationId xmlns:a16="http://schemas.microsoft.com/office/drawing/2014/main" id="{E2B39730-BF16-48E5-A100-29FE77EC1632}"/>
              </a:ext>
            </a:extLst>
          </p:cNvPr>
          <p:cNvSpPr>
            <a:spLocks noGrp="1"/>
          </p:cNvSpPr>
          <p:nvPr>
            <p:ph idx="1"/>
          </p:nvPr>
        </p:nvSpPr>
        <p:spPr>
          <a:xfrm>
            <a:off x="4206240" y="101600"/>
            <a:ext cx="7802880" cy="6603999"/>
          </a:xfrm>
        </p:spPr>
        <p:txBody>
          <a:bodyPr anchor="t">
            <a:normAutofit/>
          </a:bodyPr>
          <a:lstStyle/>
          <a:p>
            <a:pPr>
              <a:lnSpc>
                <a:spcPct val="110000"/>
              </a:lnSpc>
            </a:pPr>
            <a:r>
              <a:rPr lang="en-US" sz="1600" dirty="0"/>
              <a:t>displays an expanding base of knowledge about maternal and newborn conditions in situations outside of normal where consultation is required </a:t>
            </a:r>
          </a:p>
          <a:p>
            <a:pPr>
              <a:lnSpc>
                <a:spcPct val="110000"/>
              </a:lnSpc>
            </a:pPr>
            <a:r>
              <a:rPr lang="en-US" sz="1600" dirty="0"/>
              <a:t>demonstrates primary care responsibility in the provision of midwifery care</a:t>
            </a:r>
          </a:p>
          <a:p>
            <a:pPr>
              <a:lnSpc>
                <a:spcPct val="110000"/>
              </a:lnSpc>
            </a:pPr>
            <a:r>
              <a:rPr lang="en-US" sz="1600" dirty="0"/>
              <a:t>seeks advice and consultation from the supervising midwife as needed </a:t>
            </a:r>
          </a:p>
          <a:p>
            <a:pPr>
              <a:lnSpc>
                <a:spcPct val="110000"/>
              </a:lnSpc>
            </a:pPr>
            <a:r>
              <a:rPr lang="en-US" sz="1600" dirty="0"/>
              <a:t>demonstrates clinical decision making skills in normal situations with confidence and in situations outside of normal where consultation is required with minimal assistance </a:t>
            </a:r>
          </a:p>
          <a:p>
            <a:pPr>
              <a:lnSpc>
                <a:spcPct val="110000"/>
              </a:lnSpc>
            </a:pPr>
            <a:r>
              <a:rPr lang="en-US" sz="1600" dirty="0"/>
              <a:t>routinely initiates the planning of care and debriefs with preceptor </a:t>
            </a:r>
          </a:p>
          <a:p>
            <a:pPr>
              <a:lnSpc>
                <a:spcPct val="110000"/>
              </a:lnSpc>
            </a:pPr>
            <a:r>
              <a:rPr lang="en-US" sz="1600" dirty="0"/>
              <a:t>conducts prenatal and postnatal visits in normal situations with confidence and in situations outside of normal where consultation is required with minimal preceptor supervision </a:t>
            </a:r>
          </a:p>
          <a:p>
            <a:pPr>
              <a:lnSpc>
                <a:spcPct val="110000"/>
              </a:lnSpc>
            </a:pPr>
            <a:r>
              <a:rPr lang="en-US" sz="1600" dirty="0"/>
              <a:t>responds to pages and phone calls appropriately and provides clear information/direction to clients </a:t>
            </a:r>
          </a:p>
          <a:p>
            <a:pPr>
              <a:lnSpc>
                <a:spcPct val="110000"/>
              </a:lnSpc>
            </a:pPr>
            <a:r>
              <a:rPr lang="en-US" sz="1600" dirty="0"/>
              <a:t>manages normal </a:t>
            </a:r>
            <a:r>
              <a:rPr lang="en-US" sz="1600" dirty="0" err="1"/>
              <a:t>labour</a:t>
            </a:r>
            <a:r>
              <a:rPr lang="en-US" sz="1600" dirty="0"/>
              <a:t> and birth, including third stage, with confidence </a:t>
            </a:r>
          </a:p>
          <a:p>
            <a:pPr>
              <a:lnSpc>
                <a:spcPct val="110000"/>
              </a:lnSpc>
            </a:pPr>
            <a:r>
              <a:rPr lang="en-US" sz="1600" dirty="0"/>
              <a:t>manages </a:t>
            </a:r>
            <a:r>
              <a:rPr lang="en-US" sz="1600" dirty="0" err="1"/>
              <a:t>labour</a:t>
            </a:r>
            <a:r>
              <a:rPr lang="en-US" sz="1600" dirty="0"/>
              <a:t> and birth in situations requiring consultation with minimal assistance </a:t>
            </a:r>
          </a:p>
          <a:p>
            <a:pPr>
              <a:lnSpc>
                <a:spcPct val="110000"/>
              </a:lnSpc>
            </a:pPr>
            <a:r>
              <a:rPr lang="en-US" sz="1600" dirty="0"/>
              <a:t>identifies the need for intervention and/or consultation and participates in consultations with preceptor supervision </a:t>
            </a:r>
          </a:p>
          <a:p>
            <a:pPr>
              <a:lnSpc>
                <a:spcPct val="110000"/>
              </a:lnSpc>
            </a:pPr>
            <a:r>
              <a:rPr lang="en-US" sz="1600" dirty="0"/>
              <a:t>recognizes emergency situations and initiates care with preceptor assistance</a:t>
            </a:r>
          </a:p>
          <a:p>
            <a:pPr>
              <a:lnSpc>
                <a:spcPct val="110000"/>
              </a:lnSpc>
            </a:pPr>
            <a:r>
              <a:rPr lang="en-US" sz="1600" dirty="0"/>
              <a:t>establishes effective, professional relationships with clients, midwives, administrative staff, student midwives and other health professionals</a:t>
            </a:r>
            <a:endParaRPr lang="en-CA" sz="1600" dirty="0"/>
          </a:p>
        </p:txBody>
      </p:sp>
    </p:spTree>
    <p:extLst>
      <p:ext uri="{BB962C8B-B14F-4D97-AF65-F5344CB8AC3E}">
        <p14:creationId xmlns:p14="http://schemas.microsoft.com/office/powerpoint/2010/main" val="213848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5851-AB45-4AFF-AEF8-409712DB057B}"/>
              </a:ext>
            </a:extLst>
          </p:cNvPr>
          <p:cNvSpPr>
            <a:spLocks noGrp="1"/>
          </p:cNvSpPr>
          <p:nvPr>
            <p:ph type="title"/>
          </p:nvPr>
        </p:nvSpPr>
        <p:spPr/>
        <p:txBody>
          <a:bodyPr/>
          <a:lstStyle/>
          <a:p>
            <a:r>
              <a:rPr lang="en-CA" dirty="0"/>
              <a:t>Small group work</a:t>
            </a:r>
          </a:p>
        </p:txBody>
      </p:sp>
      <p:sp>
        <p:nvSpPr>
          <p:cNvPr id="3" name="Content Placeholder 2">
            <a:extLst>
              <a:ext uri="{FF2B5EF4-FFF2-40B4-BE49-F238E27FC236}">
                <a16:creationId xmlns:a16="http://schemas.microsoft.com/office/drawing/2014/main" id="{2F383B5C-6CBB-42F5-B41E-C46E62A2BD3D}"/>
              </a:ext>
            </a:extLst>
          </p:cNvPr>
          <p:cNvSpPr>
            <a:spLocks noGrp="1"/>
          </p:cNvSpPr>
          <p:nvPr>
            <p:ph idx="1"/>
          </p:nvPr>
        </p:nvSpPr>
        <p:spPr/>
        <p:txBody>
          <a:bodyPr/>
          <a:lstStyle/>
          <a:p>
            <a:r>
              <a:rPr lang="en-CA" dirty="0"/>
              <a:t>Based on the list on the previous page</a:t>
            </a:r>
          </a:p>
          <a:p>
            <a:pPr lvl="1"/>
            <a:r>
              <a:rPr lang="en-CA" dirty="0"/>
              <a:t>What are some techniques you can use to help students learn these skills?</a:t>
            </a:r>
          </a:p>
          <a:p>
            <a:pPr lvl="1"/>
            <a:r>
              <a:rPr lang="en-CA" dirty="0"/>
              <a:t>Where do you think students might struggle the most when learning these skills?</a:t>
            </a:r>
          </a:p>
          <a:p>
            <a:pPr lvl="1"/>
            <a:r>
              <a:rPr lang="en-CA" dirty="0"/>
              <a:t>When you were a student was there a strategy that you used that worked to help you learn a more difficult skill?</a:t>
            </a:r>
          </a:p>
        </p:txBody>
      </p:sp>
    </p:spTree>
    <p:extLst>
      <p:ext uri="{BB962C8B-B14F-4D97-AF65-F5344CB8AC3E}">
        <p14:creationId xmlns:p14="http://schemas.microsoft.com/office/powerpoint/2010/main" val="269705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5B68-D790-496C-92EF-8C698B7B8769}"/>
              </a:ext>
            </a:extLst>
          </p:cNvPr>
          <p:cNvSpPr>
            <a:spLocks noGrp="1"/>
          </p:cNvSpPr>
          <p:nvPr>
            <p:ph type="title"/>
          </p:nvPr>
        </p:nvSpPr>
        <p:spPr/>
        <p:txBody>
          <a:bodyPr/>
          <a:lstStyle/>
          <a:p>
            <a:r>
              <a:rPr lang="en-CA" dirty="0"/>
              <a:t>Introductions</a:t>
            </a:r>
          </a:p>
        </p:txBody>
      </p:sp>
      <p:sp>
        <p:nvSpPr>
          <p:cNvPr id="3" name="Content Placeholder 2">
            <a:extLst>
              <a:ext uri="{FF2B5EF4-FFF2-40B4-BE49-F238E27FC236}">
                <a16:creationId xmlns:a16="http://schemas.microsoft.com/office/drawing/2014/main" id="{AB901B53-48D3-4D1B-B0B8-58D138F8CA1C}"/>
              </a:ext>
            </a:extLst>
          </p:cNvPr>
          <p:cNvSpPr>
            <a:spLocks noGrp="1"/>
          </p:cNvSpPr>
          <p:nvPr>
            <p:ph idx="1"/>
          </p:nvPr>
        </p:nvSpPr>
        <p:spPr/>
        <p:txBody>
          <a:bodyPr/>
          <a:lstStyle/>
          <a:p>
            <a:r>
              <a:rPr lang="en-CA" dirty="0">
                <a:solidFill>
                  <a:schemeClr val="tx2"/>
                </a:solidFill>
              </a:rPr>
              <a:t>Tell us about yourself</a:t>
            </a:r>
          </a:p>
          <a:p>
            <a:pPr lvl="1"/>
            <a:r>
              <a:rPr lang="en-CA" dirty="0">
                <a:solidFill>
                  <a:schemeClr val="tx2"/>
                </a:solidFill>
              </a:rPr>
              <a:t>Where do you practice?</a:t>
            </a:r>
          </a:p>
          <a:p>
            <a:pPr lvl="1"/>
            <a:r>
              <a:rPr lang="en-CA" dirty="0">
                <a:solidFill>
                  <a:schemeClr val="tx2"/>
                </a:solidFill>
              </a:rPr>
              <a:t>What is your experience with students?</a:t>
            </a:r>
          </a:p>
          <a:p>
            <a:pPr lvl="1"/>
            <a:r>
              <a:rPr lang="en-CA" dirty="0">
                <a:solidFill>
                  <a:schemeClr val="tx2"/>
                </a:solidFill>
              </a:rPr>
              <a:t>What are you hoping to get out of this workshop today?</a:t>
            </a:r>
          </a:p>
          <a:p>
            <a:endParaRPr lang="en-CA" dirty="0"/>
          </a:p>
        </p:txBody>
      </p:sp>
      <p:pic>
        <p:nvPicPr>
          <p:cNvPr id="5" name="Picture 4">
            <a:extLst>
              <a:ext uri="{FF2B5EF4-FFF2-40B4-BE49-F238E27FC236}">
                <a16:creationId xmlns:a16="http://schemas.microsoft.com/office/drawing/2014/main" id="{A4DCC40C-6D8C-46E9-A7D3-C191E9BB2C62}"/>
              </a:ext>
            </a:extLst>
          </p:cNvPr>
          <p:cNvPicPr>
            <a:picLocks noChangeAspect="1"/>
          </p:cNvPicPr>
          <p:nvPr/>
        </p:nvPicPr>
        <p:blipFill>
          <a:blip r:embed="rId2"/>
          <a:stretch>
            <a:fillRect/>
          </a:stretch>
        </p:blipFill>
        <p:spPr>
          <a:xfrm>
            <a:off x="4751715" y="3817138"/>
            <a:ext cx="2688569" cy="2328874"/>
          </a:xfrm>
          <a:prstGeom prst="rect">
            <a:avLst/>
          </a:prstGeom>
        </p:spPr>
      </p:pic>
    </p:spTree>
    <p:extLst>
      <p:ext uri="{BB962C8B-B14F-4D97-AF65-F5344CB8AC3E}">
        <p14:creationId xmlns:p14="http://schemas.microsoft.com/office/powerpoint/2010/main" val="383606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5851-AB45-4AFF-AEF8-409712DB057B}"/>
              </a:ext>
            </a:extLst>
          </p:cNvPr>
          <p:cNvSpPr>
            <a:spLocks noGrp="1"/>
          </p:cNvSpPr>
          <p:nvPr>
            <p:ph type="title"/>
          </p:nvPr>
        </p:nvSpPr>
        <p:spPr/>
        <p:txBody>
          <a:bodyPr/>
          <a:lstStyle/>
          <a:p>
            <a:r>
              <a:rPr lang="en-CA" dirty="0"/>
              <a:t>Maternal-newborn pathology</a:t>
            </a:r>
          </a:p>
        </p:txBody>
      </p:sp>
      <p:sp>
        <p:nvSpPr>
          <p:cNvPr id="3" name="Content Placeholder 2">
            <a:extLst>
              <a:ext uri="{FF2B5EF4-FFF2-40B4-BE49-F238E27FC236}">
                <a16:creationId xmlns:a16="http://schemas.microsoft.com/office/drawing/2014/main" id="{2F383B5C-6CBB-42F5-B41E-C46E62A2BD3D}"/>
              </a:ext>
            </a:extLst>
          </p:cNvPr>
          <p:cNvSpPr>
            <a:spLocks noGrp="1"/>
          </p:cNvSpPr>
          <p:nvPr>
            <p:ph idx="1"/>
          </p:nvPr>
        </p:nvSpPr>
        <p:spPr/>
        <p:txBody>
          <a:bodyPr/>
          <a:lstStyle/>
          <a:p>
            <a:r>
              <a:rPr lang="en-CA" dirty="0"/>
              <a:t>13 weeks in placement</a:t>
            </a:r>
          </a:p>
          <a:p>
            <a:r>
              <a:rPr lang="en-CA" dirty="0"/>
              <a:t>≥ 12 planned primaries (min 10 attended); ≥ 6 planned seconds (min 4, max 8 attended)</a:t>
            </a:r>
          </a:p>
          <a:p>
            <a:r>
              <a:rPr lang="en-CA" dirty="0"/>
              <a:t>Minimum 14 births attended; maximum 22 attended</a:t>
            </a:r>
          </a:p>
          <a:p>
            <a:r>
              <a:rPr lang="en-CA" dirty="0"/>
              <a:t>Weekly tutorials, written assignments and two exams (midterm and final)</a:t>
            </a:r>
          </a:p>
          <a:p>
            <a:r>
              <a:rPr lang="en-CA" i="1" dirty="0"/>
              <a:t>May attend </a:t>
            </a:r>
            <a:r>
              <a:rPr lang="en-CA" b="1" i="1" u="sng" dirty="0"/>
              <a:t>two</a:t>
            </a:r>
            <a:r>
              <a:rPr lang="en-CA" i="1" dirty="0"/>
              <a:t> postpartum visits independently</a:t>
            </a:r>
            <a:r>
              <a:rPr lang="en-CA" dirty="0"/>
              <a:t> (without preceptor present), after day 3 and before the discharge visit</a:t>
            </a:r>
          </a:p>
          <a:p>
            <a:r>
              <a:rPr lang="en-CA" dirty="0"/>
              <a:t>May attend as second midwife at hospital births</a:t>
            </a:r>
          </a:p>
          <a:p>
            <a:endParaRPr lang="en-CA" dirty="0"/>
          </a:p>
        </p:txBody>
      </p:sp>
    </p:spTree>
    <p:extLst>
      <p:ext uri="{BB962C8B-B14F-4D97-AF65-F5344CB8AC3E}">
        <p14:creationId xmlns:p14="http://schemas.microsoft.com/office/powerpoint/2010/main" val="165930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33EDE-C514-4C38-A9B9-997FD633CF1B}"/>
              </a:ext>
            </a:extLst>
          </p:cNvPr>
          <p:cNvSpPr>
            <a:spLocks noGrp="1"/>
          </p:cNvSpPr>
          <p:nvPr>
            <p:ph type="title"/>
          </p:nvPr>
        </p:nvSpPr>
        <p:spPr>
          <a:xfrm>
            <a:off x="849683" y="1240076"/>
            <a:ext cx="2727813" cy="4584527"/>
          </a:xfrm>
        </p:spPr>
        <p:txBody>
          <a:bodyPr>
            <a:normAutofit/>
          </a:bodyPr>
          <a:lstStyle/>
          <a:p>
            <a:r>
              <a:rPr lang="en-CA">
                <a:solidFill>
                  <a:srgbClr val="FFFFFF"/>
                </a:solidFill>
              </a:rPr>
              <a:t>Maternal newborn pathology</a:t>
            </a:r>
          </a:p>
        </p:txBody>
      </p:sp>
      <p:sp>
        <p:nvSpPr>
          <p:cNvPr id="3" name="Content Placeholder 2">
            <a:extLst>
              <a:ext uri="{FF2B5EF4-FFF2-40B4-BE49-F238E27FC236}">
                <a16:creationId xmlns:a16="http://schemas.microsoft.com/office/drawing/2014/main" id="{249F5576-FEBB-4E06-86F4-986E59A071A7}"/>
              </a:ext>
            </a:extLst>
          </p:cNvPr>
          <p:cNvSpPr>
            <a:spLocks noGrp="1"/>
          </p:cNvSpPr>
          <p:nvPr>
            <p:ph idx="1"/>
          </p:nvPr>
        </p:nvSpPr>
        <p:spPr>
          <a:xfrm>
            <a:off x="4705594" y="314960"/>
            <a:ext cx="7171446" cy="6167119"/>
          </a:xfrm>
        </p:spPr>
        <p:txBody>
          <a:bodyPr anchor="t">
            <a:noAutofit/>
          </a:bodyPr>
          <a:lstStyle/>
          <a:p>
            <a:pPr>
              <a:lnSpc>
                <a:spcPct val="110000"/>
              </a:lnSpc>
            </a:pPr>
            <a:r>
              <a:rPr lang="en-US" sz="1800" b="0" i="0" u="none" strike="noStrike" baseline="0">
                <a:latin typeface="ArialMT"/>
              </a:rPr>
              <a:t>behaves in a professional manner at all times during placement</a:t>
            </a:r>
          </a:p>
          <a:p>
            <a:pPr>
              <a:lnSpc>
                <a:spcPct val="110000"/>
              </a:lnSpc>
            </a:pPr>
            <a:r>
              <a:rPr lang="en-US" sz="1800" b="0" i="0" u="none" strike="noStrike" baseline="0">
                <a:latin typeface="ArialMT"/>
              </a:rPr>
              <a:t>conducts prenatal and postnatal visits without assistance except when unusual conditions present;</a:t>
            </a:r>
          </a:p>
          <a:p>
            <a:pPr>
              <a:lnSpc>
                <a:spcPct val="110000"/>
              </a:lnSpc>
            </a:pPr>
            <a:r>
              <a:rPr lang="en-US" sz="1800" b="0" i="0" u="none" strike="noStrike" baseline="0">
                <a:latin typeface="ArialMT"/>
              </a:rPr>
              <a:t>routinely initiates the planning of visits and debriefs with her preceptor;</a:t>
            </a:r>
          </a:p>
          <a:p>
            <a:pPr>
              <a:lnSpc>
                <a:spcPct val="110000"/>
              </a:lnSpc>
            </a:pPr>
            <a:r>
              <a:rPr lang="en-US" sz="1800" b="0" i="0" u="none" strike="noStrike" baseline="0">
                <a:latin typeface="ArialMT"/>
              </a:rPr>
              <a:t>provides intrapartum care, recognizes abnormal situations and plans management;</a:t>
            </a:r>
          </a:p>
          <a:p>
            <a:pPr>
              <a:lnSpc>
                <a:spcPct val="110000"/>
              </a:lnSpc>
            </a:pPr>
            <a:r>
              <a:rPr lang="en-US" sz="1800" b="0" i="0" u="none" strike="noStrike" baseline="0">
                <a:latin typeface="ArialMT"/>
              </a:rPr>
              <a:t>seeks advice from the supervising midwife as needed;</a:t>
            </a:r>
          </a:p>
          <a:p>
            <a:pPr>
              <a:lnSpc>
                <a:spcPct val="110000"/>
              </a:lnSpc>
            </a:pPr>
            <a:r>
              <a:rPr lang="en-US" sz="1800" b="0" i="0" u="none" strike="noStrike" baseline="0">
                <a:latin typeface="ArialMT"/>
              </a:rPr>
              <a:t>displays an expanding base of knowledge about maternal and newborn conditions;</a:t>
            </a:r>
          </a:p>
          <a:p>
            <a:pPr>
              <a:lnSpc>
                <a:spcPct val="110000"/>
              </a:lnSpc>
            </a:pPr>
            <a:r>
              <a:rPr lang="en-CA" sz="1800" b="0" i="0" u="none" strike="noStrike" baseline="0">
                <a:latin typeface="ArialMT"/>
              </a:rPr>
              <a:t>responds to pages appropriately;</a:t>
            </a:r>
          </a:p>
          <a:p>
            <a:pPr>
              <a:lnSpc>
                <a:spcPct val="110000"/>
              </a:lnSpc>
            </a:pPr>
            <a:r>
              <a:rPr lang="en-US" sz="1800" b="0" i="0" u="none" strike="noStrike" baseline="0">
                <a:latin typeface="ArialMT"/>
              </a:rPr>
              <a:t>establishes good working relationships with midwives, admin staff, clients and other health professionals;</a:t>
            </a:r>
          </a:p>
          <a:p>
            <a:pPr>
              <a:lnSpc>
                <a:spcPct val="110000"/>
              </a:lnSpc>
            </a:pPr>
            <a:r>
              <a:rPr lang="en-US" sz="1800" b="0" i="0" u="none" strike="noStrike" baseline="0">
                <a:latin typeface="ArialMT"/>
              </a:rPr>
              <a:t>recognizes the need for and performs emergency skills with assistance;</a:t>
            </a:r>
          </a:p>
          <a:p>
            <a:pPr>
              <a:lnSpc>
                <a:spcPct val="110000"/>
              </a:lnSpc>
            </a:pPr>
            <a:r>
              <a:rPr lang="en-US" sz="1800" b="0" i="0" u="none" strike="noStrike" baseline="0">
                <a:latin typeface="ArialMT"/>
              </a:rPr>
              <a:t>able to practice full scope midwifery.</a:t>
            </a:r>
            <a:endParaRPr lang="en-CA" sz="1800" dirty="0"/>
          </a:p>
        </p:txBody>
      </p:sp>
    </p:spTree>
    <p:extLst>
      <p:ext uri="{BB962C8B-B14F-4D97-AF65-F5344CB8AC3E}">
        <p14:creationId xmlns:p14="http://schemas.microsoft.com/office/powerpoint/2010/main" val="233311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6614-E117-4D36-8BB3-F8B9AB533178}"/>
              </a:ext>
            </a:extLst>
          </p:cNvPr>
          <p:cNvSpPr>
            <a:spLocks noGrp="1"/>
          </p:cNvSpPr>
          <p:nvPr>
            <p:ph type="title"/>
          </p:nvPr>
        </p:nvSpPr>
        <p:spPr/>
        <p:txBody>
          <a:bodyPr/>
          <a:lstStyle/>
          <a:p>
            <a:r>
              <a:rPr lang="en-CA" dirty="0"/>
              <a:t>clerkship</a:t>
            </a:r>
          </a:p>
        </p:txBody>
      </p:sp>
      <p:sp>
        <p:nvSpPr>
          <p:cNvPr id="3" name="Content Placeholder 2">
            <a:extLst>
              <a:ext uri="{FF2B5EF4-FFF2-40B4-BE49-F238E27FC236}">
                <a16:creationId xmlns:a16="http://schemas.microsoft.com/office/drawing/2014/main" id="{3367831E-F775-4E59-9409-A060107A8454}"/>
              </a:ext>
            </a:extLst>
          </p:cNvPr>
          <p:cNvSpPr>
            <a:spLocks noGrp="1"/>
          </p:cNvSpPr>
          <p:nvPr>
            <p:ph idx="1"/>
          </p:nvPr>
        </p:nvSpPr>
        <p:spPr/>
        <p:txBody>
          <a:bodyPr/>
          <a:lstStyle/>
          <a:p>
            <a:r>
              <a:rPr lang="en-CA" dirty="0"/>
              <a:t>13 weeks in placement</a:t>
            </a:r>
          </a:p>
          <a:p>
            <a:r>
              <a:rPr lang="en-CA" dirty="0"/>
              <a:t>≥ 12 planned primaries (min 10 attended); ≥ 8 planned seconds (min. 6, max 10 attended)</a:t>
            </a:r>
          </a:p>
          <a:p>
            <a:r>
              <a:rPr lang="en-CA" dirty="0"/>
              <a:t>Minimum 16, maximum 24 births attended</a:t>
            </a:r>
          </a:p>
          <a:p>
            <a:r>
              <a:rPr lang="en-CA" dirty="0"/>
              <a:t>Bi-weekly tutorial (but weekly academic work day), assignments and two exams.</a:t>
            </a:r>
          </a:p>
          <a:p>
            <a:r>
              <a:rPr lang="en-CA" i="1" dirty="0"/>
              <a:t>May attend </a:t>
            </a:r>
            <a:r>
              <a:rPr lang="en-CA" b="1" i="1" u="sng" dirty="0"/>
              <a:t>three </a:t>
            </a:r>
            <a:r>
              <a:rPr lang="en-CA" i="1" dirty="0"/>
              <a:t>independent postpartum visits </a:t>
            </a:r>
            <a:r>
              <a:rPr lang="en-CA" dirty="0"/>
              <a:t>(without preceptor present) after day 1 and before the discharge visit</a:t>
            </a:r>
          </a:p>
          <a:p>
            <a:r>
              <a:rPr lang="en-CA" dirty="0"/>
              <a:t>May be the second midwife at both hospital and home births.</a:t>
            </a:r>
          </a:p>
          <a:p>
            <a:endParaRPr lang="en-CA" dirty="0"/>
          </a:p>
        </p:txBody>
      </p:sp>
    </p:spTree>
    <p:extLst>
      <p:ext uri="{BB962C8B-B14F-4D97-AF65-F5344CB8AC3E}">
        <p14:creationId xmlns:p14="http://schemas.microsoft.com/office/powerpoint/2010/main" val="140809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0C2A4-7F14-4FEF-8358-65E973182AB4}"/>
              </a:ext>
            </a:extLst>
          </p:cNvPr>
          <p:cNvSpPr>
            <a:spLocks noGrp="1"/>
          </p:cNvSpPr>
          <p:nvPr>
            <p:ph type="title"/>
          </p:nvPr>
        </p:nvSpPr>
        <p:spPr>
          <a:xfrm>
            <a:off x="849683" y="1240076"/>
            <a:ext cx="2727813" cy="4584527"/>
          </a:xfrm>
        </p:spPr>
        <p:txBody>
          <a:bodyPr>
            <a:normAutofit/>
          </a:bodyPr>
          <a:lstStyle/>
          <a:p>
            <a:r>
              <a:rPr lang="en-CA">
                <a:solidFill>
                  <a:srgbClr val="FFFFFF"/>
                </a:solidFill>
              </a:rPr>
              <a:t>Clerkship</a:t>
            </a:r>
          </a:p>
        </p:txBody>
      </p:sp>
      <p:sp>
        <p:nvSpPr>
          <p:cNvPr id="3" name="Content Placeholder 2">
            <a:extLst>
              <a:ext uri="{FF2B5EF4-FFF2-40B4-BE49-F238E27FC236}">
                <a16:creationId xmlns:a16="http://schemas.microsoft.com/office/drawing/2014/main" id="{FD911C65-066C-41A3-B41F-D5B6FE20D9B7}"/>
              </a:ext>
            </a:extLst>
          </p:cNvPr>
          <p:cNvSpPr>
            <a:spLocks noGrp="1"/>
          </p:cNvSpPr>
          <p:nvPr>
            <p:ph idx="1"/>
          </p:nvPr>
        </p:nvSpPr>
        <p:spPr>
          <a:xfrm>
            <a:off x="4705594" y="284480"/>
            <a:ext cx="7191766" cy="6431279"/>
          </a:xfrm>
        </p:spPr>
        <p:txBody>
          <a:bodyPr anchor="t">
            <a:noAutofit/>
          </a:bodyPr>
          <a:lstStyle/>
          <a:p>
            <a:pPr>
              <a:lnSpc>
                <a:spcPct val="110000"/>
              </a:lnSpc>
            </a:pPr>
            <a:r>
              <a:rPr lang="en-US" dirty="0"/>
              <a:t>Demonstrates appropriate professional </a:t>
            </a:r>
            <a:r>
              <a:rPr lang="en-US" dirty="0" err="1"/>
              <a:t>behaviour</a:t>
            </a:r>
            <a:r>
              <a:rPr lang="en-US" dirty="0"/>
              <a:t> toward clients and colleagues and behaves in a professional manner at all times. </a:t>
            </a:r>
          </a:p>
          <a:p>
            <a:pPr>
              <a:lnSpc>
                <a:spcPct val="110000"/>
              </a:lnSpc>
            </a:pPr>
            <a:r>
              <a:rPr lang="en-US" dirty="0"/>
              <a:t>Is confident, competent and consistently able to function independently in the provision of midwifery care; </a:t>
            </a:r>
          </a:p>
          <a:p>
            <a:pPr>
              <a:lnSpc>
                <a:spcPct val="110000"/>
              </a:lnSpc>
            </a:pPr>
            <a:r>
              <a:rPr lang="en-US" dirty="0"/>
              <a:t>Conducts comprehensive prenatal, intrapartum, postnatal and newborn care; </a:t>
            </a:r>
          </a:p>
          <a:p>
            <a:pPr>
              <a:lnSpc>
                <a:spcPct val="110000"/>
              </a:lnSpc>
            </a:pPr>
            <a:r>
              <a:rPr lang="en-US" dirty="0"/>
              <a:t>Identifies abnormal situations and deviations from normal and institutes appropriate management strategies; </a:t>
            </a:r>
          </a:p>
          <a:p>
            <a:pPr>
              <a:lnSpc>
                <a:spcPct val="110000"/>
              </a:lnSpc>
            </a:pPr>
            <a:r>
              <a:rPr lang="en-US" dirty="0"/>
              <a:t>Responds appropriately in emergency situations; </a:t>
            </a:r>
          </a:p>
          <a:p>
            <a:pPr>
              <a:lnSpc>
                <a:spcPct val="110000"/>
              </a:lnSpc>
            </a:pPr>
            <a:r>
              <a:rPr lang="en-US" dirty="0"/>
              <a:t>Initiates and completes appropriate discussions, consultations and transfers of care; </a:t>
            </a:r>
          </a:p>
          <a:p>
            <a:pPr>
              <a:lnSpc>
                <a:spcPct val="110000"/>
              </a:lnSpc>
            </a:pPr>
            <a:r>
              <a:rPr lang="en-US" dirty="0"/>
              <a:t>Provides comprehensive, thorough and appropriate information; </a:t>
            </a:r>
          </a:p>
          <a:p>
            <a:pPr>
              <a:lnSpc>
                <a:spcPct val="110000"/>
              </a:lnSpc>
            </a:pPr>
            <a:r>
              <a:rPr lang="en-US" dirty="0"/>
              <a:t>Provides comprehensive, thorough and appropriate documentation of her observations; </a:t>
            </a:r>
          </a:p>
          <a:p>
            <a:pPr>
              <a:lnSpc>
                <a:spcPct val="110000"/>
              </a:lnSpc>
            </a:pPr>
            <a:r>
              <a:rPr lang="en-US" dirty="0"/>
              <a:t>Demonstrates appropriate and professional responsibility for learning </a:t>
            </a:r>
            <a:endParaRPr lang="en-CA" dirty="0"/>
          </a:p>
        </p:txBody>
      </p:sp>
    </p:spTree>
    <p:extLst>
      <p:ext uri="{BB962C8B-B14F-4D97-AF65-F5344CB8AC3E}">
        <p14:creationId xmlns:p14="http://schemas.microsoft.com/office/powerpoint/2010/main" val="232041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637E-17D6-4CC0-8FCA-F976F88B03D5}"/>
              </a:ext>
            </a:extLst>
          </p:cNvPr>
          <p:cNvSpPr>
            <a:spLocks noGrp="1"/>
          </p:cNvSpPr>
          <p:nvPr>
            <p:ph type="title"/>
          </p:nvPr>
        </p:nvSpPr>
        <p:spPr/>
        <p:txBody>
          <a:bodyPr/>
          <a:lstStyle/>
          <a:p>
            <a:r>
              <a:rPr lang="en-CA" dirty="0" err="1"/>
              <a:t>Covid</a:t>
            </a:r>
            <a:r>
              <a:rPr lang="en-CA" dirty="0"/>
              <a:t> considerations</a:t>
            </a:r>
          </a:p>
        </p:txBody>
      </p:sp>
      <p:sp>
        <p:nvSpPr>
          <p:cNvPr id="3" name="Content Placeholder 2">
            <a:extLst>
              <a:ext uri="{FF2B5EF4-FFF2-40B4-BE49-F238E27FC236}">
                <a16:creationId xmlns:a16="http://schemas.microsoft.com/office/drawing/2014/main" id="{176B1B78-5ECA-47D1-909A-A9354D6C8196}"/>
              </a:ext>
            </a:extLst>
          </p:cNvPr>
          <p:cNvSpPr>
            <a:spLocks noGrp="1"/>
          </p:cNvSpPr>
          <p:nvPr>
            <p:ph idx="1"/>
          </p:nvPr>
        </p:nvSpPr>
        <p:spPr>
          <a:xfrm>
            <a:off x="1451579" y="1853754"/>
            <a:ext cx="9603275" cy="4199727"/>
          </a:xfrm>
        </p:spPr>
        <p:txBody>
          <a:bodyPr>
            <a:normAutofit fontScale="92500" lnSpcReduction="10000"/>
          </a:bodyPr>
          <a:lstStyle/>
          <a:p>
            <a:r>
              <a:rPr lang="en-CA" dirty="0"/>
              <a:t>Complications and Consultations students are not to be involved in the care of presumed or confirmed positive COVID clients.</a:t>
            </a:r>
          </a:p>
          <a:p>
            <a:r>
              <a:rPr lang="en-CA" dirty="0"/>
              <a:t>Maternal-Newborn Pathology and Clerkship students may be involved in the care of presumed or confirmed positive COVID clients, as they are able to be one of two midwives at a birth.</a:t>
            </a:r>
          </a:p>
          <a:p>
            <a:r>
              <a:rPr lang="en-US" sz="2000" dirty="0">
                <a:solidFill>
                  <a:schemeClr val="tx2"/>
                </a:solidFill>
              </a:rPr>
              <a:t>Virtual visits – a specialized skill for students to develop; these visits coun</a:t>
            </a:r>
            <a:r>
              <a:rPr lang="en-US" dirty="0">
                <a:solidFill>
                  <a:schemeClr val="tx2"/>
                </a:solidFill>
              </a:rPr>
              <a:t>t as an antenatal visit (for continuity purposes) unless a physical assessment component is included.</a:t>
            </a:r>
          </a:p>
          <a:p>
            <a:r>
              <a:rPr lang="en-US" sz="2000" dirty="0">
                <a:solidFill>
                  <a:schemeClr val="tx2"/>
                </a:solidFill>
              </a:rPr>
              <a:t>Students will be provided with adequate PPE from the MEP and receive donning and doffing training prior to clinical placement.</a:t>
            </a:r>
          </a:p>
          <a:p>
            <a:r>
              <a:rPr lang="en-US" sz="2000" dirty="0">
                <a:solidFill>
                  <a:schemeClr val="tx2"/>
                </a:solidFill>
              </a:rPr>
              <a:t>Informed about policies regarding reporting exposure, but adhere to local policies regarding self-isolation vs continuing to work post-exposure</a:t>
            </a:r>
          </a:p>
          <a:p>
            <a:endParaRPr lang="en-US" sz="2000" dirty="0">
              <a:solidFill>
                <a:schemeClr val="tx2"/>
              </a:solidFill>
            </a:endParaRPr>
          </a:p>
          <a:p>
            <a:endParaRPr lang="en-CA" dirty="0"/>
          </a:p>
        </p:txBody>
      </p:sp>
    </p:spTree>
    <p:extLst>
      <p:ext uri="{BB962C8B-B14F-4D97-AF65-F5344CB8AC3E}">
        <p14:creationId xmlns:p14="http://schemas.microsoft.com/office/powerpoint/2010/main" val="695132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F473-4BFF-4C24-B7E0-2ED3B12A5F02}"/>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E63F64BD-040E-4818-8A85-C17EEC69C65E}"/>
              </a:ext>
            </a:extLst>
          </p:cNvPr>
          <p:cNvPicPr>
            <a:picLocks noGrp="1" noChangeAspect="1"/>
          </p:cNvPicPr>
          <p:nvPr>
            <p:ph idx="1"/>
          </p:nvPr>
        </p:nvPicPr>
        <p:blipFill>
          <a:blip r:embed="rId2"/>
          <a:stretch>
            <a:fillRect/>
          </a:stretch>
        </p:blipFill>
        <p:spPr>
          <a:xfrm>
            <a:off x="2057400" y="1853754"/>
            <a:ext cx="8077200" cy="4191525"/>
          </a:xfrm>
          <a:prstGeom prst="rect">
            <a:avLst/>
          </a:prstGeom>
        </p:spPr>
      </p:pic>
    </p:spTree>
    <p:extLst>
      <p:ext uri="{BB962C8B-B14F-4D97-AF65-F5344CB8AC3E}">
        <p14:creationId xmlns:p14="http://schemas.microsoft.com/office/powerpoint/2010/main" val="267103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BD970-7B9D-4E52-965B-333835C62DE1}"/>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Preparation and orientation</a:t>
            </a:r>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72073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CC10-8EC6-4CC3-A426-F3F5EC4FAEDE}"/>
              </a:ext>
            </a:extLst>
          </p:cNvPr>
          <p:cNvSpPr>
            <a:spLocks noGrp="1"/>
          </p:cNvSpPr>
          <p:nvPr>
            <p:ph type="title"/>
          </p:nvPr>
        </p:nvSpPr>
        <p:spPr/>
        <p:txBody>
          <a:bodyPr/>
          <a:lstStyle/>
          <a:p>
            <a:r>
              <a:rPr lang="en-CA" dirty="0"/>
              <a:t>Preparation</a:t>
            </a:r>
          </a:p>
        </p:txBody>
      </p:sp>
      <p:sp>
        <p:nvSpPr>
          <p:cNvPr id="3" name="Content Placeholder 2">
            <a:extLst>
              <a:ext uri="{FF2B5EF4-FFF2-40B4-BE49-F238E27FC236}">
                <a16:creationId xmlns:a16="http://schemas.microsoft.com/office/drawing/2014/main" id="{C83E33BA-6B21-465D-9E86-F6D4D07A2766}"/>
              </a:ext>
            </a:extLst>
          </p:cNvPr>
          <p:cNvSpPr>
            <a:spLocks noGrp="1"/>
          </p:cNvSpPr>
          <p:nvPr>
            <p:ph idx="1"/>
          </p:nvPr>
        </p:nvSpPr>
        <p:spPr>
          <a:xfrm>
            <a:off x="361951" y="1853754"/>
            <a:ext cx="11496674" cy="4199727"/>
          </a:xfrm>
        </p:spPr>
        <p:txBody>
          <a:bodyPr>
            <a:normAutofit fontScale="92500" lnSpcReduction="20000"/>
          </a:bodyPr>
          <a:lstStyle/>
          <a:p>
            <a:r>
              <a:rPr lang="en-CA" sz="2000" dirty="0">
                <a:solidFill>
                  <a:schemeClr val="tx2"/>
                </a:solidFill>
              </a:rPr>
              <a:t>Inform clients in advance of student participation (post announcements in public areas of the practice – clinic rooms, bathrooms, waiting rooms; put information on the practice website, e.g. </a:t>
            </a:r>
            <a:r>
              <a:rPr lang="en-CA" sz="2000" dirty="0">
                <a:solidFill>
                  <a:schemeClr val="tx2"/>
                </a:solidFill>
                <a:hlinkClick r:id="rId2"/>
              </a:rPr>
              <a:t>https://tvm.on.ca/our-students/</a:t>
            </a:r>
            <a:r>
              <a:rPr lang="en-CA" sz="2000" dirty="0">
                <a:solidFill>
                  <a:schemeClr val="tx2"/>
                </a:solidFill>
              </a:rPr>
              <a:t> )</a:t>
            </a:r>
          </a:p>
          <a:p>
            <a:r>
              <a:rPr lang="en-CA" sz="2000" dirty="0">
                <a:solidFill>
                  <a:schemeClr val="tx2"/>
                </a:solidFill>
              </a:rPr>
              <a:t>Clients should know that they can decline student participation, but “selling” clients in advance of the student arriving about the benefits of having student involvement (e.g. labour support) and the interactions between student and preceptor will minimize those who decline.</a:t>
            </a:r>
          </a:p>
          <a:p>
            <a:r>
              <a:rPr lang="en-CA" sz="2000" dirty="0">
                <a:solidFill>
                  <a:schemeClr val="tx2"/>
                </a:solidFill>
              </a:rPr>
              <a:t>Discuss caseload planning prior to student’s arrival</a:t>
            </a:r>
          </a:p>
          <a:p>
            <a:r>
              <a:rPr lang="en-CA" sz="2000" dirty="0">
                <a:solidFill>
                  <a:schemeClr val="tx2"/>
                </a:solidFill>
              </a:rPr>
              <a:t>Discuss how midwife preceptors in a shared care model will function with the student (e.g. who is the primary preceptor, how communication about off-call time, learning needs, etc. are shared)</a:t>
            </a:r>
          </a:p>
          <a:p>
            <a:r>
              <a:rPr lang="en-CA" sz="2000" dirty="0">
                <a:solidFill>
                  <a:schemeClr val="tx2"/>
                </a:solidFill>
              </a:rPr>
              <a:t>Plan for teaching time and workshops (e.g. simulations for emergency skills, suturing, venipuncture)</a:t>
            </a:r>
          </a:p>
          <a:p>
            <a:r>
              <a:rPr lang="en-CA" sz="2000" dirty="0">
                <a:solidFill>
                  <a:schemeClr val="tx2"/>
                </a:solidFill>
              </a:rPr>
              <a:t>Discuss how student feedback will be collated and tracked </a:t>
            </a:r>
          </a:p>
          <a:p>
            <a:r>
              <a:rPr lang="en-CA" sz="2000" dirty="0">
                <a:solidFill>
                  <a:schemeClr val="tx2"/>
                </a:solidFill>
              </a:rPr>
              <a:t>Familiarize yourself with key MEP documents – Policy and Information Handbook; Guide to Teaching and Learning</a:t>
            </a:r>
          </a:p>
          <a:p>
            <a:endParaRPr lang="en-CA" dirty="0"/>
          </a:p>
        </p:txBody>
      </p:sp>
    </p:spTree>
    <p:extLst>
      <p:ext uri="{BB962C8B-B14F-4D97-AF65-F5344CB8AC3E}">
        <p14:creationId xmlns:p14="http://schemas.microsoft.com/office/powerpoint/2010/main" val="271138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84D3DCF-D74E-4425-9972-7BE540237DA4}"/>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1780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61BA-291B-4000-B259-3C83E72C7C82}"/>
              </a:ext>
            </a:extLst>
          </p:cNvPr>
          <p:cNvSpPr>
            <a:spLocks noGrp="1"/>
          </p:cNvSpPr>
          <p:nvPr>
            <p:ph type="title"/>
          </p:nvPr>
        </p:nvSpPr>
        <p:spPr/>
        <p:txBody>
          <a:bodyPr/>
          <a:lstStyle/>
          <a:p>
            <a:r>
              <a:rPr lang="en-CA" dirty="0"/>
              <a:t>Orientation</a:t>
            </a:r>
          </a:p>
        </p:txBody>
      </p:sp>
      <p:graphicFrame>
        <p:nvGraphicFramePr>
          <p:cNvPr id="5" name="Content Placeholder 2">
            <a:extLst>
              <a:ext uri="{FF2B5EF4-FFF2-40B4-BE49-F238E27FC236}">
                <a16:creationId xmlns:a16="http://schemas.microsoft.com/office/drawing/2014/main" id="{4EF88F36-AB29-449D-BEE5-A75A8880BF89}"/>
              </a:ext>
            </a:extLst>
          </p:cNvPr>
          <p:cNvGraphicFramePr>
            <a:graphicFrameLocks noGrp="1"/>
          </p:cNvGraphicFramePr>
          <p:nvPr>
            <p:ph idx="1"/>
            <p:extLst>
              <p:ext uri="{D42A27DB-BD31-4B8C-83A1-F6EECF244321}">
                <p14:modId xmlns:p14="http://schemas.microsoft.com/office/powerpoint/2010/main" val="3581632298"/>
              </p:ext>
            </p:extLst>
          </p:nvPr>
        </p:nvGraphicFramePr>
        <p:xfrm>
          <a:off x="1451579" y="1968054"/>
          <a:ext cx="9603275" cy="4199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78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00E8-76A6-4EE1-B039-23301D3D8375}"/>
              </a:ext>
            </a:extLst>
          </p:cNvPr>
          <p:cNvSpPr>
            <a:spLocks noGrp="1"/>
          </p:cNvSpPr>
          <p:nvPr>
            <p:ph type="title"/>
          </p:nvPr>
        </p:nvSpPr>
        <p:spPr/>
        <p:txBody>
          <a:bodyPr/>
          <a:lstStyle/>
          <a:p>
            <a:r>
              <a:rPr lang="en-CA" dirty="0"/>
              <a:t>Objectives</a:t>
            </a:r>
          </a:p>
        </p:txBody>
      </p:sp>
      <p:sp>
        <p:nvSpPr>
          <p:cNvPr id="3" name="Content Placeholder 2">
            <a:extLst>
              <a:ext uri="{FF2B5EF4-FFF2-40B4-BE49-F238E27FC236}">
                <a16:creationId xmlns:a16="http://schemas.microsoft.com/office/drawing/2014/main" id="{089C4177-815A-491B-9D2E-F8C5F23CF61C}"/>
              </a:ext>
            </a:extLst>
          </p:cNvPr>
          <p:cNvSpPr>
            <a:spLocks noGrp="1"/>
          </p:cNvSpPr>
          <p:nvPr>
            <p:ph idx="1"/>
          </p:nvPr>
        </p:nvSpPr>
        <p:spPr/>
        <p:txBody>
          <a:bodyPr/>
          <a:lstStyle/>
          <a:p>
            <a:r>
              <a:rPr lang="en-CA" dirty="0">
                <a:solidFill>
                  <a:schemeClr val="tx2"/>
                </a:solidFill>
              </a:rPr>
              <a:t>To review the roles and responsibilities of a preceptor in the McMaster Midwifery Education Program</a:t>
            </a:r>
          </a:p>
          <a:p>
            <a:r>
              <a:rPr lang="en-CA" dirty="0">
                <a:solidFill>
                  <a:schemeClr val="tx2"/>
                </a:solidFill>
              </a:rPr>
              <a:t>To review the structure of the Midwifery Education Program</a:t>
            </a:r>
          </a:p>
          <a:p>
            <a:r>
              <a:rPr lang="en-CA" dirty="0">
                <a:solidFill>
                  <a:schemeClr val="tx2"/>
                </a:solidFill>
              </a:rPr>
              <a:t>To become familiar with the three courses in the senior year of clinical placement in the MEP</a:t>
            </a:r>
          </a:p>
          <a:p>
            <a:r>
              <a:rPr lang="en-CA" dirty="0">
                <a:solidFill>
                  <a:schemeClr val="tx2"/>
                </a:solidFill>
              </a:rPr>
              <a:t>To develop knowledge about teaching, providing feedback and guiding students to learn clinical reasoning skills</a:t>
            </a:r>
          </a:p>
        </p:txBody>
      </p:sp>
    </p:spTree>
    <p:extLst>
      <p:ext uri="{BB962C8B-B14F-4D97-AF65-F5344CB8AC3E}">
        <p14:creationId xmlns:p14="http://schemas.microsoft.com/office/powerpoint/2010/main" val="2043273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37E2656-9594-4667-8F8E-D6C9CDDA60D1}"/>
              </a:ext>
            </a:extLst>
          </p:cNvPr>
          <p:cNvSpPr>
            <a:spLocks noGrp="1"/>
          </p:cNvSpPr>
          <p:nvPr>
            <p:ph type="title"/>
          </p:nvPr>
        </p:nvSpPr>
        <p:spPr>
          <a:xfrm>
            <a:off x="1451580" y="804520"/>
            <a:ext cx="4176511" cy="1049235"/>
          </a:xfrm>
        </p:spPr>
        <p:txBody>
          <a:bodyPr>
            <a:normAutofit/>
          </a:bodyPr>
          <a:lstStyle/>
          <a:p>
            <a:r>
              <a:rPr lang="en-CA" dirty="0"/>
              <a:t>orientation</a:t>
            </a: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D72AFDE-678E-4101-BA31-0F6AB192FCE3}"/>
              </a:ext>
            </a:extLst>
          </p:cNvPr>
          <p:cNvSpPr>
            <a:spLocks noGrp="1"/>
          </p:cNvSpPr>
          <p:nvPr>
            <p:ph idx="1"/>
          </p:nvPr>
        </p:nvSpPr>
        <p:spPr>
          <a:xfrm>
            <a:off x="1451581" y="2015732"/>
            <a:ext cx="4172212" cy="3450613"/>
          </a:xfrm>
        </p:spPr>
        <p:txBody>
          <a:bodyPr>
            <a:normAutofit/>
          </a:bodyPr>
          <a:lstStyle/>
          <a:p>
            <a:r>
              <a:rPr lang="en-CA"/>
              <a:t>What does your practice already do?</a:t>
            </a:r>
          </a:p>
          <a:p>
            <a:r>
              <a:rPr lang="en-CA"/>
              <a:t>Is there anything you would like to see implemented at your practice?</a:t>
            </a:r>
          </a:p>
          <a:p>
            <a:r>
              <a:rPr lang="en-CA"/>
              <a:t>What do you remember about orientation to a new practice as a student or midwife?</a:t>
            </a:r>
          </a:p>
          <a:p>
            <a:endParaRPr lang="en-CA" dirty="0"/>
          </a:p>
        </p:txBody>
      </p:sp>
      <p:pic>
        <p:nvPicPr>
          <p:cNvPr id="4" name="Picture 3">
            <a:extLst>
              <a:ext uri="{FF2B5EF4-FFF2-40B4-BE49-F238E27FC236}">
                <a16:creationId xmlns:a16="http://schemas.microsoft.com/office/drawing/2014/main" id="{75047738-8723-4736-A554-7D2631F68AC7}"/>
              </a:ext>
            </a:extLst>
          </p:cNvPr>
          <p:cNvPicPr>
            <a:picLocks noChangeAspect="1"/>
          </p:cNvPicPr>
          <p:nvPr/>
        </p:nvPicPr>
        <p:blipFill>
          <a:blip r:embed="rId2"/>
          <a:stretch>
            <a:fillRect/>
          </a:stretch>
        </p:blipFill>
        <p:spPr>
          <a:xfrm>
            <a:off x="7479353" y="805583"/>
            <a:ext cx="2190557" cy="4660762"/>
          </a:xfrm>
          <a:prstGeom prst="rect">
            <a:avLst/>
          </a:prstGeom>
        </p:spPr>
      </p:pic>
      <p:pic>
        <p:nvPicPr>
          <p:cNvPr id="6"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47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A3B1FBF-4A73-4E3E-A1AA-256C96355840}"/>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Teaching Strategies</a:t>
            </a:r>
          </a:p>
        </p:txBody>
      </p:sp>
      <p:cxnSp>
        <p:nvCxnSpPr>
          <p:cNvPr id="22" name="Straight Connector 2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Graphic 6" descr="Teacher">
            <a:extLst>
              <a:ext uri="{FF2B5EF4-FFF2-40B4-BE49-F238E27FC236}">
                <a16:creationId xmlns:a16="http://schemas.microsoft.com/office/drawing/2014/main" id="{BA2F3977-A22A-40D7-9674-76EA1C0D0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24" name="Picture 2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410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46ED-8134-402A-9706-83B5B7728661}"/>
              </a:ext>
            </a:extLst>
          </p:cNvPr>
          <p:cNvSpPr>
            <a:spLocks noGrp="1"/>
          </p:cNvSpPr>
          <p:nvPr>
            <p:ph type="title"/>
          </p:nvPr>
        </p:nvSpPr>
        <p:spPr/>
        <p:txBody>
          <a:bodyPr/>
          <a:lstStyle/>
          <a:p>
            <a:r>
              <a:rPr lang="en-CA" dirty="0"/>
              <a:t>Characteristics of effective preceptors</a:t>
            </a:r>
          </a:p>
        </p:txBody>
      </p:sp>
      <p:sp>
        <p:nvSpPr>
          <p:cNvPr id="3" name="Content Placeholder 2">
            <a:extLst>
              <a:ext uri="{FF2B5EF4-FFF2-40B4-BE49-F238E27FC236}">
                <a16:creationId xmlns:a16="http://schemas.microsoft.com/office/drawing/2014/main" id="{DAFD61E6-1B80-4146-AC52-0FA715F0753B}"/>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1000"/>
              </a:spcBef>
              <a:spcAft>
                <a:spcPts val="0"/>
              </a:spcAft>
              <a:buClr>
                <a:srgbClr val="BD978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Welcoming</a:t>
            </a:r>
          </a:p>
          <a:p>
            <a:pPr marL="228600" marR="0" lvl="0" indent="-228600" algn="l" defTabSz="914400" rtl="0" eaLnBrk="1" fontAlgn="auto" latinLnBrk="0" hangingPunct="1">
              <a:lnSpc>
                <a:spcPct val="100000"/>
              </a:lnSpc>
              <a:spcBef>
                <a:spcPts val="1000"/>
              </a:spcBef>
              <a:spcAft>
                <a:spcPts val="0"/>
              </a:spcAft>
              <a:buClr>
                <a:srgbClr val="BD978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Organized</a:t>
            </a:r>
          </a:p>
          <a:p>
            <a:pPr marL="228600" marR="0" lvl="0" indent="-228600" algn="l" defTabSz="914400" rtl="0" eaLnBrk="1" fontAlgn="auto" latinLnBrk="0" hangingPunct="1">
              <a:lnSpc>
                <a:spcPct val="100000"/>
              </a:lnSpc>
              <a:spcBef>
                <a:spcPts val="1000"/>
              </a:spcBef>
              <a:spcAft>
                <a:spcPts val="0"/>
              </a:spcAft>
              <a:buClr>
                <a:srgbClr val="BD978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Provide feedback</a:t>
            </a:r>
          </a:p>
          <a:p>
            <a:pPr marL="228600" marR="0" lvl="0" indent="-228600" algn="l" defTabSz="914400" rtl="0" eaLnBrk="1" fontAlgn="auto" latinLnBrk="0" hangingPunct="1">
              <a:lnSpc>
                <a:spcPct val="100000"/>
              </a:lnSpc>
              <a:spcBef>
                <a:spcPts val="1000"/>
              </a:spcBef>
              <a:spcAft>
                <a:spcPts val="0"/>
              </a:spcAft>
              <a:buClr>
                <a:srgbClr val="BD978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Enthusiastic</a:t>
            </a:r>
          </a:p>
          <a:p>
            <a:pPr marL="228600" marR="0" lvl="0" indent="-228600" algn="l" defTabSz="914400" rtl="0" eaLnBrk="1" fontAlgn="auto" latinLnBrk="0" hangingPunct="1">
              <a:lnSpc>
                <a:spcPct val="100000"/>
              </a:lnSpc>
              <a:spcBef>
                <a:spcPts val="1000"/>
              </a:spcBef>
              <a:spcAft>
                <a:spcPts val="0"/>
              </a:spcAft>
              <a:buClr>
                <a:srgbClr val="BD978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Set clear expectations</a:t>
            </a:r>
          </a:p>
          <a:p>
            <a:pPr marL="228600" marR="0" lvl="0" indent="-228600" algn="l" defTabSz="914400" rtl="0" eaLnBrk="1" fontAlgn="auto" latinLnBrk="0" hangingPunct="1">
              <a:lnSpc>
                <a:spcPct val="100000"/>
              </a:lnSpc>
              <a:spcBef>
                <a:spcPts val="1000"/>
              </a:spcBef>
              <a:spcAft>
                <a:spcPts val="0"/>
              </a:spcAft>
              <a:buClr>
                <a:srgbClr val="BD978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Knowledgeable</a:t>
            </a:r>
          </a:p>
          <a:p>
            <a:pPr marL="228600" marR="0" lvl="0" indent="-228600" algn="l" defTabSz="914400" rtl="0" eaLnBrk="1" fontAlgn="auto" latinLnBrk="0" hangingPunct="1">
              <a:lnSpc>
                <a:spcPct val="100000"/>
              </a:lnSpc>
              <a:spcBef>
                <a:spcPts val="1000"/>
              </a:spcBef>
              <a:spcAft>
                <a:spcPts val="0"/>
              </a:spcAft>
              <a:buClr>
                <a:srgbClr val="BD978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Open to learning</a:t>
            </a:r>
            <a:endParaRPr lang="en-CA" dirty="0"/>
          </a:p>
        </p:txBody>
      </p:sp>
    </p:spTree>
    <p:extLst>
      <p:ext uri="{BB962C8B-B14F-4D97-AF65-F5344CB8AC3E}">
        <p14:creationId xmlns:p14="http://schemas.microsoft.com/office/powerpoint/2010/main" val="2662145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54D6-62BD-4CE2-8EA9-743DA93A1BD4}"/>
              </a:ext>
            </a:extLst>
          </p:cNvPr>
          <p:cNvSpPr>
            <a:spLocks noGrp="1"/>
          </p:cNvSpPr>
          <p:nvPr>
            <p:ph type="title"/>
          </p:nvPr>
        </p:nvSpPr>
        <p:spPr/>
        <p:txBody>
          <a:bodyPr/>
          <a:lstStyle/>
          <a:p>
            <a:r>
              <a:rPr lang="en-CA" dirty="0"/>
              <a:t>Effective teaching in the clinical setting</a:t>
            </a:r>
          </a:p>
        </p:txBody>
      </p:sp>
      <p:sp>
        <p:nvSpPr>
          <p:cNvPr id="3" name="Content Placeholder 2">
            <a:extLst>
              <a:ext uri="{FF2B5EF4-FFF2-40B4-BE49-F238E27FC236}">
                <a16:creationId xmlns:a16="http://schemas.microsoft.com/office/drawing/2014/main" id="{DF4E4024-6C40-4F0A-A764-A43AC056628B}"/>
              </a:ext>
            </a:extLst>
          </p:cNvPr>
          <p:cNvSpPr>
            <a:spLocks noGrp="1"/>
          </p:cNvSpPr>
          <p:nvPr>
            <p:ph idx="1"/>
          </p:nvPr>
        </p:nvSpPr>
        <p:spPr/>
        <p:txBody>
          <a:bodyPr>
            <a:normAutofit lnSpcReduction="10000"/>
          </a:bodyPr>
          <a:lstStyle/>
          <a:p>
            <a:r>
              <a:rPr lang="en-US" sz="2400" dirty="0"/>
              <a:t>Teaching in clinical education occurs as a spectrum of  types of teaching that change over time and with the complexity of the skill</a:t>
            </a:r>
          </a:p>
          <a:p>
            <a:r>
              <a:rPr lang="en-US" sz="2400" dirty="0"/>
              <a:t>Precepting spectrum:</a:t>
            </a:r>
          </a:p>
          <a:p>
            <a:pPr lvl="1"/>
            <a:r>
              <a:rPr lang="en-US" sz="2400" dirty="0">
                <a:solidFill>
                  <a:srgbClr val="FF0000"/>
                </a:solidFill>
              </a:rPr>
              <a:t>Directing/modelling</a:t>
            </a:r>
          </a:p>
          <a:p>
            <a:pPr lvl="1"/>
            <a:r>
              <a:rPr lang="en-US" sz="2400" dirty="0">
                <a:solidFill>
                  <a:srgbClr val="FFFF00"/>
                </a:solidFill>
              </a:rPr>
              <a:t>Coaching</a:t>
            </a:r>
          </a:p>
          <a:p>
            <a:pPr lvl="1"/>
            <a:r>
              <a:rPr lang="en-US" sz="2400" dirty="0">
                <a:solidFill>
                  <a:schemeClr val="accent6"/>
                </a:solidFill>
              </a:rPr>
              <a:t>Supporting/scaffolding</a:t>
            </a:r>
          </a:p>
          <a:p>
            <a:pPr lvl="1"/>
            <a:r>
              <a:rPr lang="en-US" sz="2400" dirty="0"/>
              <a:t>Delegating</a:t>
            </a:r>
            <a:endParaRPr lang="en-CA" dirty="0"/>
          </a:p>
        </p:txBody>
      </p:sp>
    </p:spTree>
    <p:extLst>
      <p:ext uri="{BB962C8B-B14F-4D97-AF65-F5344CB8AC3E}">
        <p14:creationId xmlns:p14="http://schemas.microsoft.com/office/powerpoint/2010/main" val="294763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1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BEACFD69-1094-4D71-AB7F-AD42671B1A42}"/>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669253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A10B-5911-4755-BE0F-5DFC87AF2CB5}"/>
              </a:ext>
            </a:extLst>
          </p:cNvPr>
          <p:cNvSpPr>
            <a:spLocks noGrp="1"/>
          </p:cNvSpPr>
          <p:nvPr>
            <p:ph type="title"/>
          </p:nvPr>
        </p:nvSpPr>
        <p:spPr/>
        <p:txBody>
          <a:bodyPr/>
          <a:lstStyle/>
          <a:p>
            <a:r>
              <a:rPr lang="en-CA" dirty="0"/>
              <a:t>Clinical Reasoning</a:t>
            </a:r>
          </a:p>
        </p:txBody>
      </p:sp>
      <p:sp>
        <p:nvSpPr>
          <p:cNvPr id="3" name="Content Placeholder 2">
            <a:extLst>
              <a:ext uri="{FF2B5EF4-FFF2-40B4-BE49-F238E27FC236}">
                <a16:creationId xmlns:a16="http://schemas.microsoft.com/office/drawing/2014/main" id="{4A827F11-8C17-46A5-BE83-D5343DD1DA12}"/>
              </a:ext>
            </a:extLst>
          </p:cNvPr>
          <p:cNvSpPr>
            <a:spLocks noGrp="1"/>
          </p:cNvSpPr>
          <p:nvPr>
            <p:ph idx="1"/>
          </p:nvPr>
        </p:nvSpPr>
        <p:spPr/>
        <p:txBody>
          <a:bodyPr/>
          <a:lstStyle/>
          <a:p>
            <a:r>
              <a:rPr lang="en-CA" dirty="0"/>
              <a:t>Single greatest challenge and most important skill for midwifery students to acquire</a:t>
            </a:r>
          </a:p>
          <a:p>
            <a:r>
              <a:rPr lang="en-CA" dirty="0"/>
              <a:t>“Care management”, “care planning”, “the big picture”</a:t>
            </a:r>
          </a:p>
          <a:p>
            <a:r>
              <a:rPr lang="en-CA" dirty="0"/>
              <a:t>Involves knowledge base, critical thinking, problem-solving</a:t>
            </a:r>
          </a:p>
          <a:p>
            <a:r>
              <a:rPr lang="en-CA" dirty="0"/>
              <a:t>“Situated” and “context-dependent”</a:t>
            </a:r>
          </a:p>
          <a:p>
            <a:r>
              <a:rPr lang="en-CA" dirty="0"/>
              <a:t>Developed from novice to expert</a:t>
            </a:r>
          </a:p>
          <a:p>
            <a:r>
              <a:rPr lang="en-CA" dirty="0"/>
              <a:t>Complex process that is heavily researched and not yet entirely well-understood</a:t>
            </a:r>
          </a:p>
        </p:txBody>
      </p:sp>
    </p:spTree>
    <p:extLst>
      <p:ext uri="{BB962C8B-B14F-4D97-AF65-F5344CB8AC3E}">
        <p14:creationId xmlns:p14="http://schemas.microsoft.com/office/powerpoint/2010/main" val="280357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5C94-921A-4BFF-A53B-8C07D801D368}"/>
              </a:ext>
            </a:extLst>
          </p:cNvPr>
          <p:cNvSpPr>
            <a:spLocks noGrp="1"/>
          </p:cNvSpPr>
          <p:nvPr>
            <p:ph type="title"/>
          </p:nvPr>
        </p:nvSpPr>
        <p:spPr/>
        <p:txBody>
          <a:bodyPr/>
          <a:lstStyle/>
          <a:p>
            <a:r>
              <a:rPr lang="en-CA" dirty="0"/>
              <a:t>Clinical reasoning – But, how do I Teach this?</a:t>
            </a:r>
          </a:p>
        </p:txBody>
      </p:sp>
      <p:sp>
        <p:nvSpPr>
          <p:cNvPr id="3" name="Content Placeholder 2">
            <a:extLst>
              <a:ext uri="{FF2B5EF4-FFF2-40B4-BE49-F238E27FC236}">
                <a16:creationId xmlns:a16="http://schemas.microsoft.com/office/drawing/2014/main" id="{B42B41BC-77C4-4625-877E-3EE926AE2617}"/>
              </a:ext>
            </a:extLst>
          </p:cNvPr>
          <p:cNvSpPr>
            <a:spLocks noGrp="1"/>
          </p:cNvSpPr>
          <p:nvPr>
            <p:ph idx="1"/>
          </p:nvPr>
        </p:nvSpPr>
        <p:spPr>
          <a:xfrm>
            <a:off x="1451579" y="1853754"/>
            <a:ext cx="9603275" cy="3908871"/>
          </a:xfrm>
        </p:spPr>
        <p:txBody>
          <a:bodyPr>
            <a:normAutofit fontScale="92500" lnSpcReduction="10000"/>
          </a:bodyPr>
          <a:lstStyle/>
          <a:p>
            <a:r>
              <a:rPr lang="en-CA" dirty="0"/>
              <a:t>Modelling – talk out loud while you’re thinking about a clinical situation. Slow down – what is automatic to you may not be obvious to the student.</a:t>
            </a:r>
          </a:p>
          <a:p>
            <a:r>
              <a:rPr lang="en-CA" dirty="0"/>
              <a:t>Provide a safe environment for the student to perform clinical reasoning with you; they are students and will not always have an answer, but *will* learn from mistakes.</a:t>
            </a:r>
          </a:p>
          <a:p>
            <a:r>
              <a:rPr lang="en-CA" dirty="0"/>
              <a:t>Encourage reflection on action and reflect/debrief with the student – sooner rather than later</a:t>
            </a:r>
          </a:p>
          <a:p>
            <a:r>
              <a:rPr lang="en-CA" dirty="0"/>
              <a:t>Algorithms and task lists can help, but students will need to learn to individualize these to each client’s care</a:t>
            </a:r>
          </a:p>
          <a:p>
            <a:r>
              <a:rPr lang="en-CA" dirty="0"/>
              <a:t>Recognize that “transfer is difficult” – it is difficult to translate knowledge into action, especially for novices</a:t>
            </a:r>
          </a:p>
          <a:p>
            <a:r>
              <a:rPr lang="en-CA" dirty="0"/>
              <a:t>Review interesting past cases with students. </a:t>
            </a:r>
          </a:p>
        </p:txBody>
      </p:sp>
    </p:spTree>
    <p:extLst>
      <p:ext uri="{BB962C8B-B14F-4D97-AF65-F5344CB8AC3E}">
        <p14:creationId xmlns:p14="http://schemas.microsoft.com/office/powerpoint/2010/main" val="2857948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F635BD76-3585-42E0-9928-D916054DD9FE}"/>
              </a:ext>
            </a:extLst>
          </p:cNvPr>
          <p:cNvPicPr>
            <a:picLocks noChangeAspect="1"/>
          </p:cNvPicPr>
          <p:nvPr/>
        </p:nvPicPr>
        <p:blipFill>
          <a:blip r:embed="rId2"/>
          <a:stretch>
            <a:fillRect/>
          </a:stretch>
        </p:blipFill>
        <p:spPr>
          <a:xfrm>
            <a:off x="1596000" y="79720"/>
            <a:ext cx="9000000" cy="6698560"/>
          </a:xfrm>
          <a:prstGeom prst="rect">
            <a:avLst/>
          </a:prstGeom>
        </p:spPr>
      </p:pic>
    </p:spTree>
    <p:extLst>
      <p:ext uri="{BB962C8B-B14F-4D97-AF65-F5344CB8AC3E}">
        <p14:creationId xmlns:p14="http://schemas.microsoft.com/office/powerpoint/2010/main" val="3928698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8698A3A1-D49E-40C6-8A02-284B38C95D54}"/>
              </a:ext>
            </a:extLst>
          </p:cNvPr>
          <p:cNvPicPr>
            <a:picLocks noChangeAspect="1"/>
          </p:cNvPicPr>
          <p:nvPr/>
        </p:nvPicPr>
        <p:blipFill>
          <a:blip r:embed="rId2"/>
          <a:stretch>
            <a:fillRect/>
          </a:stretch>
        </p:blipFill>
        <p:spPr>
          <a:xfrm>
            <a:off x="1580758" y="37806"/>
            <a:ext cx="9030483" cy="6782388"/>
          </a:xfrm>
          <a:prstGeom prst="rect">
            <a:avLst/>
          </a:prstGeom>
        </p:spPr>
      </p:pic>
    </p:spTree>
    <p:extLst>
      <p:ext uri="{BB962C8B-B14F-4D97-AF65-F5344CB8AC3E}">
        <p14:creationId xmlns:p14="http://schemas.microsoft.com/office/powerpoint/2010/main" val="703587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a:extLst>
              <a:ext uri="{FF2B5EF4-FFF2-40B4-BE49-F238E27FC236}">
                <a16:creationId xmlns:a16="http://schemas.microsoft.com/office/drawing/2014/main" id="{FC505A67-2F63-4F66-8847-5DF6B013FF72}"/>
              </a:ext>
            </a:extLst>
          </p:cNvPr>
          <p:cNvPicPr>
            <a:picLocks noChangeAspect="1"/>
          </p:cNvPicPr>
          <p:nvPr/>
        </p:nvPicPr>
        <p:blipFill>
          <a:blip r:embed="rId2"/>
          <a:stretch>
            <a:fillRect/>
          </a:stretch>
        </p:blipFill>
        <p:spPr>
          <a:xfrm>
            <a:off x="1596000" y="136874"/>
            <a:ext cx="9000000" cy="6584251"/>
          </a:xfrm>
          <a:prstGeom prst="rect">
            <a:avLst/>
          </a:prstGeom>
        </p:spPr>
      </p:pic>
    </p:spTree>
    <p:extLst>
      <p:ext uri="{BB962C8B-B14F-4D97-AF65-F5344CB8AC3E}">
        <p14:creationId xmlns:p14="http://schemas.microsoft.com/office/powerpoint/2010/main" val="171026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641B-4A47-4DEA-8A12-A01BA4B66A6B}"/>
              </a:ext>
            </a:extLst>
          </p:cNvPr>
          <p:cNvSpPr>
            <a:spLocks noGrp="1"/>
          </p:cNvSpPr>
          <p:nvPr>
            <p:ph type="title"/>
          </p:nvPr>
        </p:nvSpPr>
        <p:spPr/>
        <p:txBody>
          <a:bodyPr/>
          <a:lstStyle/>
          <a:p>
            <a:r>
              <a:rPr lang="en-CA" dirty="0"/>
              <a:t>What is a Preceptor?</a:t>
            </a:r>
          </a:p>
        </p:txBody>
      </p:sp>
      <p:sp>
        <p:nvSpPr>
          <p:cNvPr id="3" name="Content Placeholder 2">
            <a:extLst>
              <a:ext uri="{FF2B5EF4-FFF2-40B4-BE49-F238E27FC236}">
                <a16:creationId xmlns:a16="http://schemas.microsoft.com/office/drawing/2014/main" id="{D396F48E-D8A0-4CB5-9B54-946A4F5AF5D0}"/>
              </a:ext>
            </a:extLst>
          </p:cNvPr>
          <p:cNvSpPr>
            <a:spLocks noGrp="1"/>
          </p:cNvSpPr>
          <p:nvPr>
            <p:ph idx="1"/>
          </p:nvPr>
        </p:nvSpPr>
        <p:spPr/>
        <p:txBody>
          <a:bodyPr/>
          <a:lstStyle/>
          <a:p>
            <a:r>
              <a:rPr lang="en-US" sz="2000" b="0" i="0" dirty="0">
                <a:solidFill>
                  <a:srgbClr val="202124"/>
                </a:solidFill>
                <a:effectLst/>
                <a:latin typeface="arial" panose="020B0604020202020204" pitchFamily="34" charset="0"/>
              </a:rPr>
              <a:t>An experienced practitioner who provides instruction and supervision during clinical practice and facilitates the application of theory to practice for students</a:t>
            </a:r>
          </a:p>
          <a:p>
            <a:r>
              <a:rPr lang="en-US" sz="2000" b="0" i="0" dirty="0">
                <a:solidFill>
                  <a:srgbClr val="202124"/>
                </a:solidFill>
                <a:effectLst/>
                <a:latin typeface="arial" panose="020B0604020202020204" pitchFamily="34" charset="0"/>
              </a:rPr>
              <a:t>The primary </a:t>
            </a:r>
            <a:r>
              <a:rPr lang="en-US" sz="2000" b="1" i="0" dirty="0">
                <a:solidFill>
                  <a:srgbClr val="202124"/>
                </a:solidFill>
                <a:effectLst/>
                <a:latin typeface="arial" panose="020B0604020202020204" pitchFamily="34" charset="0"/>
              </a:rPr>
              <a:t>role</a:t>
            </a:r>
            <a:r>
              <a:rPr lang="en-US" sz="2000" b="0" i="0" dirty="0">
                <a:solidFill>
                  <a:srgbClr val="202124"/>
                </a:solidFill>
                <a:effectLst/>
                <a:latin typeface="arial" panose="020B0604020202020204" pitchFamily="34" charset="0"/>
              </a:rPr>
              <a:t> of the </a:t>
            </a:r>
            <a:r>
              <a:rPr lang="en-US" sz="2000" b="1" i="0" dirty="0">
                <a:solidFill>
                  <a:srgbClr val="202124"/>
                </a:solidFill>
                <a:effectLst/>
                <a:latin typeface="arial" panose="020B0604020202020204" pitchFamily="34" charset="0"/>
              </a:rPr>
              <a:t>preceptor</a:t>
            </a:r>
            <a:r>
              <a:rPr lang="en-US" sz="2000" b="0" i="0" dirty="0">
                <a:solidFill>
                  <a:srgbClr val="202124"/>
                </a:solidFill>
                <a:effectLst/>
                <a:latin typeface="arial" panose="020B0604020202020204" pitchFamily="34" charset="0"/>
              </a:rPr>
              <a:t> is to facilitate learning by assisting the student to meet personal and course objectives. This requires </a:t>
            </a:r>
            <a:r>
              <a:rPr lang="en-US" sz="2000" b="1" i="0" dirty="0">
                <a:solidFill>
                  <a:srgbClr val="202124"/>
                </a:solidFill>
                <a:effectLst/>
                <a:latin typeface="arial" panose="020B0604020202020204" pitchFamily="34" charset="0"/>
              </a:rPr>
              <a:t>preceptors</a:t>
            </a:r>
            <a:r>
              <a:rPr lang="en-US" sz="2000" b="0" i="0" dirty="0">
                <a:solidFill>
                  <a:srgbClr val="202124"/>
                </a:solidFill>
                <a:effectLst/>
                <a:latin typeface="arial" panose="020B0604020202020204" pitchFamily="34" charset="0"/>
              </a:rPr>
              <a:t> to be able to provide the student with constructive feedback regarding questions, including positive reinforcement, and to </a:t>
            </a:r>
            <a:r>
              <a:rPr lang="en-US" dirty="0">
                <a:solidFill>
                  <a:srgbClr val="202124"/>
                </a:solidFill>
                <a:latin typeface="arial" panose="020B0604020202020204" pitchFamily="34" charset="0"/>
              </a:rPr>
              <a:t>take corrective measures as needed.</a:t>
            </a:r>
            <a:endParaRPr lang="en-US" sz="1200" b="0" i="0" dirty="0">
              <a:solidFill>
                <a:srgbClr val="202124"/>
              </a:solidFill>
              <a:effectLst/>
              <a:latin typeface="arial" panose="020B0604020202020204" pitchFamily="34" charset="0"/>
            </a:endParaRPr>
          </a:p>
          <a:p>
            <a:r>
              <a:rPr lang="en-US" sz="2000" b="0" i="0" dirty="0">
                <a:solidFill>
                  <a:srgbClr val="202124"/>
                </a:solidFill>
                <a:effectLst/>
                <a:latin typeface="arial" panose="020B0604020202020204" pitchFamily="34" charset="0"/>
              </a:rPr>
              <a:t>In the MEP, a </a:t>
            </a:r>
            <a:r>
              <a:rPr lang="en-US" sz="2000" b="1" i="0" dirty="0">
                <a:solidFill>
                  <a:srgbClr val="202124"/>
                </a:solidFill>
                <a:effectLst/>
                <a:latin typeface="arial" panose="020B0604020202020204" pitchFamily="34" charset="0"/>
              </a:rPr>
              <a:t>preceptor</a:t>
            </a:r>
            <a:r>
              <a:rPr lang="en-US" sz="2000" b="0" i="0" dirty="0">
                <a:solidFill>
                  <a:srgbClr val="202124"/>
                </a:solidFill>
                <a:effectLst/>
                <a:latin typeface="arial" panose="020B0604020202020204" pitchFamily="34" charset="0"/>
              </a:rPr>
              <a:t> is required to be a registered midwife in the general registrant category without restrictions or conditions.</a:t>
            </a:r>
          </a:p>
          <a:p>
            <a:endParaRPr lang="en-CA" dirty="0"/>
          </a:p>
        </p:txBody>
      </p:sp>
    </p:spTree>
    <p:extLst>
      <p:ext uri="{BB962C8B-B14F-4D97-AF65-F5344CB8AC3E}">
        <p14:creationId xmlns:p14="http://schemas.microsoft.com/office/powerpoint/2010/main" val="3961841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768A345-AC8C-4C77-95CD-EC2F6F95C65B}"/>
              </a:ext>
            </a:extLst>
          </p:cNvPr>
          <p:cNvSpPr>
            <a:spLocks noGrp="1"/>
          </p:cNvSpPr>
          <p:nvPr>
            <p:ph type="title"/>
          </p:nvPr>
        </p:nvSpPr>
        <p:spPr>
          <a:xfrm>
            <a:off x="1451579" y="2303047"/>
            <a:ext cx="3272093" cy="2674198"/>
          </a:xfrm>
        </p:spPr>
        <p:txBody>
          <a:bodyPr anchor="t">
            <a:normAutofit/>
          </a:bodyPr>
          <a:lstStyle/>
          <a:p>
            <a:r>
              <a:rPr lang="en-CA" dirty="0"/>
              <a:t>Clinical reasoning</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1136AC3-5F7B-4303-8DCA-30D08A3A1F9B}"/>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6954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132F-48CB-464C-943A-F684D0F39E05}"/>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0BA524D0-76E5-4A31-8E54-84F42C2D9E59}"/>
              </a:ext>
            </a:extLst>
          </p:cNvPr>
          <p:cNvPicPr>
            <a:picLocks noGrp="1" noChangeAspect="1"/>
          </p:cNvPicPr>
          <p:nvPr>
            <p:ph idx="1"/>
          </p:nvPr>
        </p:nvPicPr>
        <p:blipFill>
          <a:blip r:embed="rId2"/>
          <a:stretch>
            <a:fillRect/>
          </a:stretch>
        </p:blipFill>
        <p:spPr>
          <a:xfrm>
            <a:off x="3417468" y="1853754"/>
            <a:ext cx="5427409" cy="3612009"/>
          </a:xfrm>
          <a:prstGeom prst="rect">
            <a:avLst/>
          </a:prstGeom>
        </p:spPr>
      </p:pic>
    </p:spTree>
    <p:extLst>
      <p:ext uri="{BB962C8B-B14F-4D97-AF65-F5344CB8AC3E}">
        <p14:creationId xmlns:p14="http://schemas.microsoft.com/office/powerpoint/2010/main" val="3978956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8122-B549-452D-83F2-F9CF466FC660}"/>
              </a:ext>
            </a:extLst>
          </p:cNvPr>
          <p:cNvSpPr>
            <a:spLocks noGrp="1"/>
          </p:cNvSpPr>
          <p:nvPr>
            <p:ph type="title"/>
          </p:nvPr>
        </p:nvSpPr>
        <p:spPr/>
        <p:txBody>
          <a:bodyPr/>
          <a:lstStyle/>
          <a:p>
            <a:r>
              <a:rPr lang="en-CA" dirty="0"/>
              <a:t>Feedback and assessment</a:t>
            </a:r>
          </a:p>
        </p:txBody>
      </p:sp>
      <p:sp>
        <p:nvSpPr>
          <p:cNvPr id="3" name="Content Placeholder 2">
            <a:extLst>
              <a:ext uri="{FF2B5EF4-FFF2-40B4-BE49-F238E27FC236}">
                <a16:creationId xmlns:a16="http://schemas.microsoft.com/office/drawing/2014/main" id="{7794CC37-631C-471B-A8AE-0B9DFEBC3E5E}"/>
              </a:ext>
            </a:extLst>
          </p:cNvPr>
          <p:cNvSpPr>
            <a:spLocks noGrp="1"/>
          </p:cNvSpPr>
          <p:nvPr>
            <p:ph idx="1"/>
          </p:nvPr>
        </p:nvSpPr>
        <p:spPr>
          <a:xfrm>
            <a:off x="1451579" y="2015732"/>
            <a:ext cx="9603275" cy="3937393"/>
          </a:xfrm>
        </p:spPr>
        <p:txBody>
          <a:bodyPr>
            <a:normAutofit/>
          </a:bodyPr>
          <a:lstStyle/>
          <a:p>
            <a:pPr marL="0" indent="0">
              <a:buNone/>
            </a:pPr>
            <a:r>
              <a:rPr lang="en-CA" sz="1900" dirty="0">
                <a:solidFill>
                  <a:schemeClr val="tx2"/>
                </a:solidFill>
              </a:rPr>
              <a:t>Feedback is:</a:t>
            </a:r>
          </a:p>
          <a:p>
            <a:pPr>
              <a:buFont typeface="Wingdings" panose="05000000000000000000" pitchFamily="2" charset="2"/>
              <a:buChar char="§"/>
            </a:pPr>
            <a:r>
              <a:rPr lang="en-CA" sz="1900" dirty="0">
                <a:solidFill>
                  <a:schemeClr val="tx2"/>
                </a:solidFill>
              </a:rPr>
              <a:t>Formative</a:t>
            </a:r>
          </a:p>
          <a:p>
            <a:pPr>
              <a:buFont typeface="Wingdings" panose="05000000000000000000" pitchFamily="2" charset="2"/>
              <a:buChar char="§"/>
            </a:pPr>
            <a:r>
              <a:rPr lang="en-CA" sz="1900" dirty="0">
                <a:solidFill>
                  <a:schemeClr val="tx2"/>
                </a:solidFill>
              </a:rPr>
              <a:t>Not assessment </a:t>
            </a:r>
            <a:r>
              <a:rPr lang="en-CA" sz="1900" b="1" dirty="0">
                <a:solidFill>
                  <a:schemeClr val="tx2"/>
                </a:solidFill>
                <a:effectLst>
                  <a:outerShdw blurRad="38100" dist="38100" dir="2700000" algn="tl">
                    <a:srgbClr val="000000">
                      <a:alpha val="43137"/>
                    </a:srgbClr>
                  </a:outerShdw>
                </a:effectLst>
              </a:rPr>
              <a:t>OF</a:t>
            </a:r>
            <a:r>
              <a:rPr lang="en-CA" sz="1900" dirty="0">
                <a:solidFill>
                  <a:schemeClr val="tx2"/>
                </a:solidFill>
              </a:rPr>
              <a:t> learning but assessment </a:t>
            </a:r>
            <a:r>
              <a:rPr lang="en-CA" sz="1900" b="1" dirty="0">
                <a:solidFill>
                  <a:schemeClr val="tx2"/>
                </a:solidFill>
                <a:effectLst>
                  <a:outerShdw blurRad="38100" dist="38100" dir="2700000" algn="tl">
                    <a:srgbClr val="000000">
                      <a:alpha val="43137"/>
                    </a:srgbClr>
                  </a:outerShdw>
                </a:effectLst>
              </a:rPr>
              <a:t>FOR</a:t>
            </a:r>
            <a:r>
              <a:rPr lang="en-CA" sz="1900" dirty="0">
                <a:solidFill>
                  <a:schemeClr val="tx2"/>
                </a:solidFill>
              </a:rPr>
              <a:t> learning</a:t>
            </a:r>
          </a:p>
          <a:p>
            <a:pPr>
              <a:buFont typeface="Wingdings" panose="05000000000000000000" pitchFamily="2" charset="2"/>
              <a:buChar char="§"/>
            </a:pPr>
            <a:r>
              <a:rPr lang="en-CA" sz="1900" dirty="0">
                <a:solidFill>
                  <a:schemeClr val="tx2"/>
                </a:solidFill>
              </a:rPr>
              <a:t>Low stakes for the learner</a:t>
            </a:r>
          </a:p>
          <a:p>
            <a:pPr>
              <a:buFont typeface="Wingdings" panose="05000000000000000000" pitchFamily="2" charset="2"/>
              <a:buChar char="§"/>
            </a:pPr>
            <a:r>
              <a:rPr lang="en-CA" sz="1900" dirty="0">
                <a:solidFill>
                  <a:schemeClr val="tx2"/>
                </a:solidFill>
              </a:rPr>
              <a:t>Non-judgmental</a:t>
            </a:r>
          </a:p>
          <a:p>
            <a:pPr>
              <a:buFont typeface="Wingdings" panose="05000000000000000000" pitchFamily="2" charset="2"/>
              <a:buChar char="§"/>
            </a:pPr>
            <a:r>
              <a:rPr lang="en-CA" sz="1900" dirty="0">
                <a:solidFill>
                  <a:schemeClr val="tx2"/>
                </a:solidFill>
              </a:rPr>
              <a:t>Coaching and supportive of improvement</a:t>
            </a:r>
          </a:p>
          <a:p>
            <a:pPr>
              <a:buFont typeface="Wingdings" panose="05000000000000000000" pitchFamily="2" charset="2"/>
              <a:buChar char="§"/>
            </a:pPr>
            <a:r>
              <a:rPr lang="en-CA" sz="1900" dirty="0">
                <a:solidFill>
                  <a:schemeClr val="tx2"/>
                </a:solidFill>
              </a:rPr>
              <a:t>Occurs in a “feedback culture”; “culture of improvement rather than culture of performance”</a:t>
            </a:r>
          </a:p>
          <a:p>
            <a:pPr>
              <a:buFont typeface="Wingdings" panose="05000000000000000000" pitchFamily="2" charset="2"/>
              <a:buChar char="§"/>
            </a:pPr>
            <a:r>
              <a:rPr lang="en-CA" sz="1900" dirty="0">
                <a:solidFill>
                  <a:schemeClr val="tx2"/>
                </a:solidFill>
              </a:rPr>
              <a:t>Provided in a timely fashion</a:t>
            </a:r>
          </a:p>
          <a:p>
            <a:endParaRPr lang="en-CA" dirty="0"/>
          </a:p>
        </p:txBody>
      </p:sp>
    </p:spTree>
    <p:extLst>
      <p:ext uri="{BB962C8B-B14F-4D97-AF65-F5344CB8AC3E}">
        <p14:creationId xmlns:p14="http://schemas.microsoft.com/office/powerpoint/2010/main" val="3727596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DD075E9-E30F-4FDA-9FCA-9FA208F62535}"/>
              </a:ext>
            </a:extLst>
          </p:cNvPr>
          <p:cNvPicPr>
            <a:picLocks noGrp="1" noChangeAspect="1"/>
          </p:cNvPicPr>
          <p:nvPr>
            <p:ph idx="1"/>
          </p:nvPr>
        </p:nvPicPr>
        <p:blipFill>
          <a:blip r:embed="rId3"/>
          <a:stretch>
            <a:fillRect/>
          </a:stretch>
        </p:blipFill>
        <p:spPr>
          <a:xfrm>
            <a:off x="1178560" y="658972"/>
            <a:ext cx="10038079" cy="5551328"/>
          </a:xfrm>
          <a:prstGeom prst="rect">
            <a:avLst/>
          </a:prstGeom>
        </p:spPr>
      </p:pic>
      <p:sp>
        <p:nvSpPr>
          <p:cNvPr id="19" name="Rectangle 18">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14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D109-FA8D-42C0-8684-2851DD3B93D6}"/>
              </a:ext>
            </a:extLst>
          </p:cNvPr>
          <p:cNvSpPr>
            <a:spLocks noGrp="1"/>
          </p:cNvSpPr>
          <p:nvPr>
            <p:ph type="title"/>
          </p:nvPr>
        </p:nvSpPr>
        <p:spPr/>
        <p:txBody>
          <a:bodyPr/>
          <a:lstStyle/>
          <a:p>
            <a:r>
              <a:rPr lang="en-CA" dirty="0"/>
              <a:t>Prerequisites for effective feedback</a:t>
            </a:r>
          </a:p>
        </p:txBody>
      </p:sp>
      <p:sp>
        <p:nvSpPr>
          <p:cNvPr id="3" name="Content Placeholder 2">
            <a:extLst>
              <a:ext uri="{FF2B5EF4-FFF2-40B4-BE49-F238E27FC236}">
                <a16:creationId xmlns:a16="http://schemas.microsoft.com/office/drawing/2014/main" id="{0EC11FEB-B8BB-400D-B3F5-22AA2760F32C}"/>
              </a:ext>
            </a:extLst>
          </p:cNvPr>
          <p:cNvSpPr>
            <a:spLocks noGrp="1"/>
          </p:cNvSpPr>
          <p:nvPr>
            <p:ph idx="1"/>
          </p:nvPr>
        </p:nvSpPr>
        <p:spPr/>
        <p:txBody>
          <a:bodyPr/>
          <a:lstStyle/>
          <a:p>
            <a:r>
              <a:rPr lang="en-CA" sz="2000" dirty="0">
                <a:solidFill>
                  <a:schemeClr val="tx2"/>
                </a:solidFill>
              </a:rPr>
              <a:t>Longitudinal relationship</a:t>
            </a:r>
          </a:p>
          <a:p>
            <a:r>
              <a:rPr lang="en-CA" sz="2000" dirty="0">
                <a:solidFill>
                  <a:schemeClr val="tx2"/>
                </a:solidFill>
              </a:rPr>
              <a:t>Relationship of trust – creating psychological safety for learners to engage with feedback</a:t>
            </a:r>
          </a:p>
          <a:p>
            <a:r>
              <a:rPr lang="en-CA" sz="2000" dirty="0">
                <a:solidFill>
                  <a:schemeClr val="tx2"/>
                </a:solidFill>
              </a:rPr>
              <a:t>Respect (respect, respect) and honesty</a:t>
            </a:r>
          </a:p>
          <a:p>
            <a:r>
              <a:rPr lang="en-CA" sz="2000" dirty="0">
                <a:solidFill>
                  <a:schemeClr val="tx2"/>
                </a:solidFill>
              </a:rPr>
              <a:t>Multisource, if possible</a:t>
            </a:r>
          </a:p>
          <a:p>
            <a:r>
              <a:rPr lang="en-CA" sz="2000" dirty="0">
                <a:solidFill>
                  <a:schemeClr val="tx2"/>
                </a:solidFill>
              </a:rPr>
              <a:t>An environment in which learners can explore and feel “safe to fail” in individual performances and performance attempts.</a:t>
            </a:r>
          </a:p>
          <a:p>
            <a:endParaRPr lang="en-CA" dirty="0"/>
          </a:p>
        </p:txBody>
      </p:sp>
    </p:spTree>
    <p:extLst>
      <p:ext uri="{BB962C8B-B14F-4D97-AF65-F5344CB8AC3E}">
        <p14:creationId xmlns:p14="http://schemas.microsoft.com/office/powerpoint/2010/main" val="3299414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0C24-6947-4F75-8CED-7B882098FAFB}"/>
              </a:ext>
            </a:extLst>
          </p:cNvPr>
          <p:cNvSpPr>
            <a:spLocks noGrp="1"/>
          </p:cNvSpPr>
          <p:nvPr>
            <p:ph type="title"/>
          </p:nvPr>
        </p:nvSpPr>
        <p:spPr/>
        <p:txBody>
          <a:bodyPr/>
          <a:lstStyle/>
          <a:p>
            <a:r>
              <a:rPr lang="en-CA" dirty="0"/>
              <a:t>Providing effective feedback</a:t>
            </a:r>
          </a:p>
        </p:txBody>
      </p:sp>
      <p:sp>
        <p:nvSpPr>
          <p:cNvPr id="3" name="Content Placeholder 2">
            <a:extLst>
              <a:ext uri="{FF2B5EF4-FFF2-40B4-BE49-F238E27FC236}">
                <a16:creationId xmlns:a16="http://schemas.microsoft.com/office/drawing/2014/main" id="{FDE19554-BC9A-458C-BDBD-7F017012CC8C}"/>
              </a:ext>
            </a:extLst>
          </p:cNvPr>
          <p:cNvSpPr>
            <a:spLocks noGrp="1"/>
          </p:cNvSpPr>
          <p:nvPr>
            <p:ph idx="1"/>
          </p:nvPr>
        </p:nvSpPr>
        <p:spPr/>
        <p:txBody>
          <a:bodyPr>
            <a:normAutofit fontScale="70000" lnSpcReduction="20000"/>
          </a:bodyPr>
          <a:lstStyle/>
          <a:p>
            <a:r>
              <a:rPr lang="en-CA" sz="3400" dirty="0">
                <a:solidFill>
                  <a:schemeClr val="tx2"/>
                </a:solidFill>
              </a:rPr>
              <a:t>Timeliness is paramount: not too fast, but certainly not too late</a:t>
            </a:r>
          </a:p>
          <a:p>
            <a:r>
              <a:rPr lang="en-CA" sz="3400" dirty="0">
                <a:solidFill>
                  <a:schemeClr val="tx2"/>
                </a:solidFill>
              </a:rPr>
              <a:t>Environment is important: in front of a client *may* be okay, but privacy is often best, especially if feedback is corrective</a:t>
            </a:r>
          </a:p>
          <a:p>
            <a:r>
              <a:rPr lang="en-CA" sz="3400" dirty="0">
                <a:solidFill>
                  <a:schemeClr val="tx2"/>
                </a:solidFill>
              </a:rPr>
              <a:t>Encourage the learner to reflect on performance:</a:t>
            </a:r>
          </a:p>
          <a:p>
            <a:pPr lvl="1">
              <a:buFont typeface="Wingdings" panose="05000000000000000000" pitchFamily="2" charset="2"/>
              <a:buChar char="§"/>
            </a:pPr>
            <a:r>
              <a:rPr lang="en-CA" sz="2800" dirty="0">
                <a:solidFill>
                  <a:schemeClr val="tx2"/>
                </a:solidFill>
              </a:rPr>
              <a:t>“How did that feel for you?”</a:t>
            </a:r>
          </a:p>
          <a:p>
            <a:pPr lvl="1">
              <a:buFont typeface="Wingdings" panose="05000000000000000000" pitchFamily="2" charset="2"/>
              <a:buChar char="§"/>
            </a:pPr>
            <a:r>
              <a:rPr lang="en-CA" sz="2800" dirty="0">
                <a:solidFill>
                  <a:schemeClr val="tx2"/>
                </a:solidFill>
              </a:rPr>
              <a:t>“Is there anything that you think you could do differently?”</a:t>
            </a:r>
          </a:p>
          <a:p>
            <a:pPr>
              <a:buFont typeface="Wingdings" panose="05000000000000000000" pitchFamily="2" charset="2"/>
              <a:buChar char="§"/>
            </a:pPr>
            <a:r>
              <a:rPr lang="en-CA" sz="3000" b="1" i="0" dirty="0">
                <a:solidFill>
                  <a:schemeClr val="tx2"/>
                </a:solidFill>
              </a:rPr>
              <a:t>Reflection is not the same as self-assessment (which is not done well by anyone)</a:t>
            </a:r>
            <a:endParaRPr lang="en-CA" sz="3000" i="0" dirty="0">
              <a:solidFill>
                <a:schemeClr val="tx2"/>
              </a:solidFill>
            </a:endParaRPr>
          </a:p>
          <a:p>
            <a:endParaRPr lang="en-CA" dirty="0"/>
          </a:p>
        </p:txBody>
      </p:sp>
    </p:spTree>
    <p:extLst>
      <p:ext uri="{BB962C8B-B14F-4D97-AF65-F5344CB8AC3E}">
        <p14:creationId xmlns:p14="http://schemas.microsoft.com/office/powerpoint/2010/main" val="1090753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C77350D-551A-4712-961F-03EC5B578F0C}"/>
              </a:ext>
            </a:extLst>
          </p:cNvPr>
          <p:cNvPicPr>
            <a:picLocks noGrp="1" noChangeAspect="1"/>
          </p:cNvPicPr>
          <p:nvPr>
            <p:ph idx="1"/>
          </p:nvPr>
        </p:nvPicPr>
        <p:blipFill>
          <a:blip r:embed="rId3"/>
          <a:stretch>
            <a:fillRect/>
          </a:stretch>
        </p:blipFill>
        <p:spPr>
          <a:xfrm>
            <a:off x="643467" y="643468"/>
            <a:ext cx="10905066" cy="5566832"/>
          </a:xfrm>
          <a:prstGeom prst="rect">
            <a:avLst/>
          </a:prstGeom>
        </p:spPr>
      </p:pic>
      <p:sp>
        <p:nvSpPr>
          <p:cNvPr id="19" name="Rectangle 18">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79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2C2B-F343-470D-AB4A-5FBD19F244C9}"/>
              </a:ext>
            </a:extLst>
          </p:cNvPr>
          <p:cNvSpPr>
            <a:spLocks noGrp="1"/>
          </p:cNvSpPr>
          <p:nvPr>
            <p:ph type="title"/>
          </p:nvPr>
        </p:nvSpPr>
        <p:spPr/>
        <p:txBody>
          <a:bodyPr/>
          <a:lstStyle/>
          <a:p>
            <a:r>
              <a:rPr lang="en-CA" dirty="0"/>
              <a:t>Providing effective feedback</a:t>
            </a:r>
          </a:p>
        </p:txBody>
      </p:sp>
      <p:sp>
        <p:nvSpPr>
          <p:cNvPr id="3" name="Content Placeholder 2">
            <a:extLst>
              <a:ext uri="{FF2B5EF4-FFF2-40B4-BE49-F238E27FC236}">
                <a16:creationId xmlns:a16="http://schemas.microsoft.com/office/drawing/2014/main" id="{6674A8B4-8164-4537-89A3-6F0D28F904B9}"/>
              </a:ext>
            </a:extLst>
          </p:cNvPr>
          <p:cNvSpPr>
            <a:spLocks noGrp="1"/>
          </p:cNvSpPr>
          <p:nvPr>
            <p:ph idx="1"/>
          </p:nvPr>
        </p:nvSpPr>
        <p:spPr/>
        <p:txBody>
          <a:bodyPr/>
          <a:lstStyle/>
          <a:p>
            <a:r>
              <a:rPr lang="en-CA" dirty="0">
                <a:solidFill>
                  <a:schemeClr val="tx2"/>
                </a:solidFill>
              </a:rPr>
              <a:t>Provide information in small amounts directly related to the performance (2 – 3 points)</a:t>
            </a:r>
          </a:p>
          <a:p>
            <a:r>
              <a:rPr lang="en-CA" dirty="0">
                <a:solidFill>
                  <a:schemeClr val="tx2"/>
                </a:solidFill>
              </a:rPr>
              <a:t>Set goals for improvements (“</a:t>
            </a:r>
            <a:r>
              <a:rPr lang="en-CA" i="1" dirty="0">
                <a:solidFill>
                  <a:schemeClr val="tx2"/>
                </a:solidFill>
              </a:rPr>
              <a:t>Next time let’s see if you can…”) </a:t>
            </a:r>
            <a:r>
              <a:rPr lang="en-CA" dirty="0">
                <a:solidFill>
                  <a:schemeClr val="tx2"/>
                </a:solidFill>
              </a:rPr>
              <a:t>and make sure they are achievable</a:t>
            </a:r>
          </a:p>
          <a:p>
            <a:r>
              <a:rPr lang="en-CA" dirty="0">
                <a:solidFill>
                  <a:schemeClr val="tx2"/>
                </a:solidFill>
              </a:rPr>
              <a:t>Ask the learner how they think they might improve, or what might help them improve</a:t>
            </a:r>
          </a:p>
          <a:p>
            <a:r>
              <a:rPr lang="en-CA" dirty="0">
                <a:solidFill>
                  <a:schemeClr val="tx2"/>
                </a:solidFill>
              </a:rPr>
              <a:t>Follow-up on feedback</a:t>
            </a:r>
          </a:p>
          <a:p>
            <a:pPr marL="0" indent="0">
              <a:buNone/>
            </a:pPr>
            <a:r>
              <a:rPr lang="en-CA" dirty="0">
                <a:solidFill>
                  <a:srgbClr val="FF0000"/>
                </a:solidFill>
              </a:rPr>
              <a:t>Do not engage in feedback when you and/or learner are fatigued and/or stressed!</a:t>
            </a:r>
          </a:p>
          <a:p>
            <a:pPr marL="0" indent="0">
              <a:buNone/>
            </a:pPr>
            <a:endParaRPr lang="en-CA" dirty="0"/>
          </a:p>
        </p:txBody>
      </p:sp>
    </p:spTree>
    <p:extLst>
      <p:ext uri="{BB962C8B-B14F-4D97-AF65-F5344CB8AC3E}">
        <p14:creationId xmlns:p14="http://schemas.microsoft.com/office/powerpoint/2010/main" val="2612340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5BB0B9D-A016-4F38-BE3B-4B9EFB59698D}"/>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dirty="0"/>
              <a:t>Remember….</a:t>
            </a:r>
          </a:p>
        </p:txBody>
      </p:sp>
      <p:cxnSp>
        <p:nvCxnSpPr>
          <p:cNvPr id="22" name="Straight Connector 2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4" name="Group 2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5" name="Rectangle 2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57E2D25-5DF4-400C-BEB6-FBE6A116627C}"/>
              </a:ext>
            </a:extLst>
          </p:cNvPr>
          <p:cNvPicPr>
            <a:picLocks noGrp="1" noChangeAspect="1"/>
          </p:cNvPicPr>
          <p:nvPr>
            <p:ph idx="1"/>
          </p:nvPr>
        </p:nvPicPr>
        <p:blipFill>
          <a:blip r:embed="rId3"/>
          <a:stretch>
            <a:fillRect/>
          </a:stretch>
        </p:blipFill>
        <p:spPr>
          <a:xfrm>
            <a:off x="4618374" y="1484271"/>
            <a:ext cx="6282919" cy="3130319"/>
          </a:xfrm>
          <a:prstGeom prst="rect">
            <a:avLst/>
          </a:prstGeom>
        </p:spPr>
      </p:pic>
      <p:pic>
        <p:nvPicPr>
          <p:cNvPr id="30" name="Picture 2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539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044A-9A56-4C2E-B3CF-6A6F536268FD}"/>
              </a:ext>
            </a:extLst>
          </p:cNvPr>
          <p:cNvSpPr>
            <a:spLocks noGrp="1"/>
          </p:cNvSpPr>
          <p:nvPr>
            <p:ph type="title"/>
          </p:nvPr>
        </p:nvSpPr>
        <p:spPr/>
        <p:txBody>
          <a:bodyPr/>
          <a:lstStyle/>
          <a:p>
            <a:r>
              <a:rPr lang="en-CA" dirty="0"/>
              <a:t>Clinical Evaluation</a:t>
            </a:r>
          </a:p>
        </p:txBody>
      </p:sp>
      <p:sp>
        <p:nvSpPr>
          <p:cNvPr id="3" name="Content Placeholder 2">
            <a:extLst>
              <a:ext uri="{FF2B5EF4-FFF2-40B4-BE49-F238E27FC236}">
                <a16:creationId xmlns:a16="http://schemas.microsoft.com/office/drawing/2014/main" id="{90E0CD1E-3CBF-4000-839F-BC9853DF12C7}"/>
              </a:ext>
            </a:extLst>
          </p:cNvPr>
          <p:cNvSpPr>
            <a:spLocks noGrp="1"/>
          </p:cNvSpPr>
          <p:nvPr>
            <p:ph idx="1"/>
          </p:nvPr>
        </p:nvSpPr>
        <p:spPr/>
        <p:txBody>
          <a:bodyPr>
            <a:normAutofit fontScale="92500" lnSpcReduction="10000"/>
          </a:bodyPr>
          <a:lstStyle/>
          <a:p>
            <a:r>
              <a:rPr lang="en-CA" sz="2200" dirty="0"/>
              <a:t>Student is responsible for organizing clinical evaluation at midterm and final in collaboration with preceptor and tutor</a:t>
            </a:r>
          </a:p>
          <a:p>
            <a:r>
              <a:rPr lang="en-CA" sz="2200" dirty="0"/>
              <a:t>Conducted on telephone with tutor, student &amp; preceptor</a:t>
            </a:r>
          </a:p>
          <a:p>
            <a:r>
              <a:rPr lang="en-CA" sz="2200" dirty="0"/>
              <a:t>Preceptor &amp; student MUST meet and complete evaluation PRIOR to meeting with tutor.</a:t>
            </a:r>
          </a:p>
          <a:p>
            <a:r>
              <a:rPr lang="en-CA" sz="2200" dirty="0"/>
              <a:t>McMaster students require MedSIS evaluation – done on line</a:t>
            </a:r>
          </a:p>
          <a:p>
            <a:pPr lvl="1"/>
            <a:r>
              <a:rPr lang="en-CA" sz="2200" dirty="0"/>
              <a:t>An email will be sent to you from Kelly Edge with the link to the evaluation</a:t>
            </a:r>
          </a:p>
          <a:p>
            <a:pPr lvl="1"/>
            <a:r>
              <a:rPr lang="en-CA" sz="2200" dirty="0"/>
              <a:t>Be sure to click “save” while working on the evaluation</a:t>
            </a:r>
          </a:p>
          <a:p>
            <a:pPr lvl="1"/>
            <a:r>
              <a:rPr lang="en-CA" sz="2200" dirty="0"/>
              <a:t>Click “submit” after meeting with the student</a:t>
            </a:r>
            <a:endParaRPr lang="en-CA" dirty="0"/>
          </a:p>
        </p:txBody>
      </p:sp>
    </p:spTree>
    <p:extLst>
      <p:ext uri="{BB962C8B-B14F-4D97-AF65-F5344CB8AC3E}">
        <p14:creationId xmlns:p14="http://schemas.microsoft.com/office/powerpoint/2010/main" val="424541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C2FC-E541-4535-A77F-278C1203DD38}"/>
              </a:ext>
            </a:extLst>
          </p:cNvPr>
          <p:cNvSpPr>
            <a:spLocks noGrp="1"/>
          </p:cNvSpPr>
          <p:nvPr>
            <p:ph type="title"/>
          </p:nvPr>
        </p:nvSpPr>
        <p:spPr/>
        <p:txBody>
          <a:bodyPr/>
          <a:lstStyle/>
          <a:p>
            <a:r>
              <a:rPr lang="en-CA" dirty="0"/>
              <a:t>Roles and Responsibilities of a Preceptor</a:t>
            </a:r>
          </a:p>
        </p:txBody>
      </p:sp>
      <p:sp>
        <p:nvSpPr>
          <p:cNvPr id="3" name="Content Placeholder 2">
            <a:extLst>
              <a:ext uri="{FF2B5EF4-FFF2-40B4-BE49-F238E27FC236}">
                <a16:creationId xmlns:a16="http://schemas.microsoft.com/office/drawing/2014/main" id="{AB4D6367-11BC-4510-86F0-85145D608DB7}"/>
              </a:ext>
            </a:extLst>
          </p:cNvPr>
          <p:cNvSpPr>
            <a:spLocks noGrp="1"/>
          </p:cNvSpPr>
          <p:nvPr>
            <p:ph idx="1"/>
          </p:nvPr>
        </p:nvSpPr>
        <p:spPr>
          <a:xfrm>
            <a:off x="1451579" y="1853754"/>
            <a:ext cx="9603275" cy="4280346"/>
          </a:xfrm>
        </p:spPr>
        <p:txBody>
          <a:bodyPr>
            <a:noAutofit/>
          </a:bodyPr>
          <a:lstStyle/>
          <a:p>
            <a:r>
              <a:rPr lang="en-CA" sz="1600" dirty="0">
                <a:solidFill>
                  <a:schemeClr val="tx2"/>
                </a:solidFill>
              </a:rPr>
              <a:t>Primary Preceptor</a:t>
            </a:r>
          </a:p>
          <a:p>
            <a:pPr lvl="1"/>
            <a:r>
              <a:rPr lang="en-CA" sz="1600" dirty="0">
                <a:solidFill>
                  <a:schemeClr val="tx2"/>
                </a:solidFill>
              </a:rPr>
              <a:t>Provides continuity and consistency, monitors and ensures adequate caseload</a:t>
            </a:r>
          </a:p>
          <a:p>
            <a:pPr lvl="1"/>
            <a:r>
              <a:rPr lang="en-CA" sz="1600" dirty="0">
                <a:solidFill>
                  <a:schemeClr val="tx2"/>
                </a:solidFill>
              </a:rPr>
              <a:t>Collates feedback from all those involved in supervising/teaching student</a:t>
            </a:r>
          </a:p>
          <a:p>
            <a:pPr lvl="1"/>
            <a:r>
              <a:rPr lang="en-CA" sz="1600" dirty="0">
                <a:solidFill>
                  <a:schemeClr val="tx2"/>
                </a:solidFill>
              </a:rPr>
              <a:t>Organizes off-call time in conjunction with student, aware of workload</a:t>
            </a:r>
          </a:p>
          <a:p>
            <a:pPr lvl="1"/>
            <a:r>
              <a:rPr lang="en-CA" sz="1600" dirty="0">
                <a:solidFill>
                  <a:schemeClr val="tx2"/>
                </a:solidFill>
              </a:rPr>
              <a:t>Aware of and communicates student learning needs, provides opportunities</a:t>
            </a:r>
          </a:p>
          <a:p>
            <a:pPr lvl="1"/>
            <a:r>
              <a:rPr lang="en-CA" sz="1600" dirty="0">
                <a:solidFill>
                  <a:schemeClr val="tx2"/>
                </a:solidFill>
              </a:rPr>
              <a:t>Organizes and conducts mid-term and final evaluations in clinical placement</a:t>
            </a:r>
          </a:p>
          <a:p>
            <a:r>
              <a:rPr lang="en-CA" sz="1600" dirty="0">
                <a:solidFill>
                  <a:schemeClr val="tx2"/>
                </a:solidFill>
              </a:rPr>
              <a:t>All preceptors</a:t>
            </a:r>
          </a:p>
          <a:p>
            <a:pPr lvl="1"/>
            <a:r>
              <a:rPr lang="en-CA" sz="1400">
                <a:solidFill>
                  <a:schemeClr val="tx2"/>
                </a:solidFill>
              </a:rPr>
              <a:t>Provide a safe working environment for students, both from a workload and equity perspective.</a:t>
            </a:r>
            <a:endParaRPr lang="en-CA" sz="1400" dirty="0">
              <a:solidFill>
                <a:schemeClr val="tx2"/>
              </a:solidFill>
            </a:endParaRPr>
          </a:p>
          <a:p>
            <a:pPr lvl="1"/>
            <a:r>
              <a:rPr lang="en-CA" sz="1600" dirty="0">
                <a:solidFill>
                  <a:schemeClr val="tx2"/>
                </a:solidFill>
              </a:rPr>
              <a:t>Facilitate student learning</a:t>
            </a:r>
          </a:p>
          <a:p>
            <a:pPr lvl="1"/>
            <a:r>
              <a:rPr lang="en-CA" sz="1600" dirty="0">
                <a:solidFill>
                  <a:schemeClr val="tx2"/>
                </a:solidFill>
              </a:rPr>
              <a:t>Provide teaching and support in a safe clinical environment</a:t>
            </a:r>
          </a:p>
          <a:p>
            <a:pPr lvl="1"/>
            <a:r>
              <a:rPr lang="en-CA" sz="1600" dirty="0">
                <a:solidFill>
                  <a:schemeClr val="tx2"/>
                </a:solidFill>
              </a:rPr>
              <a:t>Provides feedback to student</a:t>
            </a:r>
          </a:p>
          <a:p>
            <a:pPr lvl="1"/>
            <a:r>
              <a:rPr lang="en-CA" sz="1600" dirty="0">
                <a:solidFill>
                  <a:schemeClr val="tx2"/>
                </a:solidFill>
              </a:rPr>
              <a:t>Participates in preceptor education workshops</a:t>
            </a:r>
            <a:endParaRPr lang="en-CA" sz="1600" dirty="0"/>
          </a:p>
        </p:txBody>
      </p:sp>
    </p:spTree>
    <p:extLst>
      <p:ext uri="{BB962C8B-B14F-4D97-AF65-F5344CB8AC3E}">
        <p14:creationId xmlns:p14="http://schemas.microsoft.com/office/powerpoint/2010/main" val="4107903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CC89-DE47-4591-801E-147DA9986957}"/>
              </a:ext>
            </a:extLst>
          </p:cNvPr>
          <p:cNvSpPr>
            <a:spLocks noGrp="1"/>
          </p:cNvSpPr>
          <p:nvPr>
            <p:ph type="title"/>
          </p:nvPr>
        </p:nvSpPr>
        <p:spPr/>
        <p:txBody>
          <a:bodyPr/>
          <a:lstStyle/>
          <a:p>
            <a:r>
              <a:rPr lang="en-CA" dirty="0"/>
              <a:t>Grades in clinical courses</a:t>
            </a:r>
          </a:p>
        </p:txBody>
      </p:sp>
      <p:sp>
        <p:nvSpPr>
          <p:cNvPr id="3" name="Content Placeholder 2">
            <a:extLst>
              <a:ext uri="{FF2B5EF4-FFF2-40B4-BE49-F238E27FC236}">
                <a16:creationId xmlns:a16="http://schemas.microsoft.com/office/drawing/2014/main" id="{DE935382-6DBD-4090-84A2-7436B3BB0B92}"/>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Courses are satisfactory/unsatisfactory</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&gt;70% on tutorial work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&gt;70% on exam (midterm &amp; final)</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Satisfactory in placement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Assigning the grade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Tutor, preceptor, student meeting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Satisfactory/Unsatisfactory/(Provisional Satisfactory – Final Evaluation only)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Tutor is ultimately responsible for the grade assigned.</a:t>
            </a:r>
            <a:endParaRPr lang="en-CA" dirty="0"/>
          </a:p>
        </p:txBody>
      </p:sp>
    </p:spTree>
    <p:extLst>
      <p:ext uri="{BB962C8B-B14F-4D97-AF65-F5344CB8AC3E}">
        <p14:creationId xmlns:p14="http://schemas.microsoft.com/office/powerpoint/2010/main" val="4029922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A189-F0E0-439A-83C7-8FBB2FA6A41C}"/>
              </a:ext>
            </a:extLst>
          </p:cNvPr>
          <p:cNvSpPr>
            <a:spLocks noGrp="1"/>
          </p:cNvSpPr>
          <p:nvPr>
            <p:ph type="title"/>
          </p:nvPr>
        </p:nvSpPr>
        <p:spPr/>
        <p:txBody>
          <a:bodyPr/>
          <a:lstStyle/>
          <a:p>
            <a:r>
              <a:rPr lang="en-CA" dirty="0"/>
              <a:t>Clinical evaluation</a:t>
            </a:r>
          </a:p>
        </p:txBody>
      </p:sp>
      <p:sp>
        <p:nvSpPr>
          <p:cNvPr id="3" name="Content Placeholder 2">
            <a:extLst>
              <a:ext uri="{FF2B5EF4-FFF2-40B4-BE49-F238E27FC236}">
                <a16:creationId xmlns:a16="http://schemas.microsoft.com/office/drawing/2014/main" id="{3B735F23-04FA-4E8F-B746-264AA7719E77}"/>
              </a:ext>
            </a:extLst>
          </p:cNvPr>
          <p:cNvSpPr>
            <a:spLocks noGrp="1"/>
          </p:cNvSpPr>
          <p:nvPr>
            <p:ph idx="1"/>
          </p:nvPr>
        </p:nvSpPr>
        <p:spPr>
          <a:xfrm>
            <a:off x="371475" y="2015732"/>
            <a:ext cx="11372850" cy="4037749"/>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Satisfactory: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Student meets the benchmarks described previously in presentation. There may be isolated instances of learning needs (at the C&amp;C or </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MNP level)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or lack of opportunity which could reasonably be resolved in the next clinical placement.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Unsatisfactory: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Multiple learning needs/ performance deficits. Concrete examples are required and should be documented. If it is anticipated that the student is not performing satisfactorily, at any point in the placement, contact the tutor. Problems are best addressed early.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Provisional Satisfactory: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May only be assigned at final evaluation when there are discrete learning needs which the preceptor and student feel can be accomplished in a 4 week remedial placement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FF0000"/>
                </a:solidFill>
                <a:effectLst/>
                <a:uLnTx/>
                <a:uFillTx/>
                <a:latin typeface="Calibri" panose="020F0502020204030204"/>
                <a:ea typeface="+mn-ea"/>
                <a:cs typeface="+mn-cs"/>
              </a:rPr>
              <a:t>Even when the grade is satisfactory, make detailed notes on the Evaluation form. If it is not, documentation is of highest importance.</a:t>
            </a:r>
          </a:p>
          <a:p>
            <a:endParaRPr lang="en-CA" dirty="0"/>
          </a:p>
        </p:txBody>
      </p:sp>
    </p:spTree>
    <p:extLst>
      <p:ext uri="{BB962C8B-B14F-4D97-AF65-F5344CB8AC3E}">
        <p14:creationId xmlns:p14="http://schemas.microsoft.com/office/powerpoint/2010/main" val="2459501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811843D-B758-4E38-BFE8-91BFFA77B357}"/>
              </a:ext>
            </a:extLst>
          </p:cNvPr>
          <p:cNvSpPr>
            <a:spLocks noGrp="1"/>
          </p:cNvSpPr>
          <p:nvPr>
            <p:ph type="title"/>
          </p:nvPr>
        </p:nvSpPr>
        <p:spPr>
          <a:xfrm>
            <a:off x="5193458" y="964769"/>
            <a:ext cx="5525305" cy="2376915"/>
          </a:xfrm>
        </p:spPr>
        <p:txBody>
          <a:bodyPr vert="horz" lIns="91440" tIns="45720" rIns="91440" bIns="0" rtlCol="0" anchor="b">
            <a:normAutofit/>
          </a:bodyPr>
          <a:lstStyle/>
          <a:p>
            <a:r>
              <a:rPr lang="en-US" sz="5400" dirty="0"/>
              <a:t>challenges</a:t>
            </a:r>
          </a:p>
        </p:txBody>
      </p:sp>
      <p:grpSp>
        <p:nvGrpSpPr>
          <p:cNvPr id="22" name="Group 21">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3" name="Rectangle 22">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3116213"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arning">
            <a:extLst>
              <a:ext uri="{FF2B5EF4-FFF2-40B4-BE49-F238E27FC236}">
                <a16:creationId xmlns:a16="http://schemas.microsoft.com/office/drawing/2014/main" id="{54B12E84-0081-4E12-9600-6E07AFC06F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223" y="1649879"/>
            <a:ext cx="2799103" cy="2799103"/>
          </a:xfrm>
          <a:prstGeom prst="rect">
            <a:avLst/>
          </a:prstGeom>
        </p:spPr>
      </p:pic>
      <p:cxnSp>
        <p:nvCxnSpPr>
          <p:cNvPr id="28" name="Straight Connector 27">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0" name="Picture 29">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759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814F-61B0-4BFA-BE5E-12DC8F476286}"/>
              </a:ext>
            </a:extLst>
          </p:cNvPr>
          <p:cNvSpPr>
            <a:spLocks noGrp="1"/>
          </p:cNvSpPr>
          <p:nvPr>
            <p:ph type="title"/>
          </p:nvPr>
        </p:nvSpPr>
        <p:spPr/>
        <p:txBody>
          <a:bodyPr/>
          <a:lstStyle/>
          <a:p>
            <a:r>
              <a:rPr lang="en-CA" dirty="0"/>
              <a:t>professionalism</a:t>
            </a:r>
          </a:p>
        </p:txBody>
      </p:sp>
      <p:sp>
        <p:nvSpPr>
          <p:cNvPr id="3" name="Content Placeholder 2">
            <a:extLst>
              <a:ext uri="{FF2B5EF4-FFF2-40B4-BE49-F238E27FC236}">
                <a16:creationId xmlns:a16="http://schemas.microsoft.com/office/drawing/2014/main" id="{00FD9DFA-8CC4-49D4-8C97-231FA69707D3}"/>
              </a:ext>
            </a:extLst>
          </p:cNvPr>
          <p:cNvSpPr>
            <a:spLocks noGrp="1"/>
          </p:cNvSpPr>
          <p:nvPr>
            <p:ph idx="1"/>
          </p:nvPr>
        </p:nvSpPr>
        <p:spPr>
          <a:xfrm>
            <a:off x="371475" y="1853754"/>
            <a:ext cx="11468100" cy="4289871"/>
          </a:xfrm>
        </p:spPr>
        <p:txBody>
          <a:bodyPr>
            <a:normAutofit fontScale="92500" lnSpcReduction="10000"/>
          </a:bodyPr>
          <a:lstStyle/>
          <a:p>
            <a:pPr marL="0" indent="0">
              <a:buNone/>
            </a:pPr>
            <a:r>
              <a:rPr lang="en-US" sz="2000" dirty="0"/>
              <a:t>Professionalism is an essential set of attitudes and </a:t>
            </a:r>
            <a:r>
              <a:rPr lang="en-US" sz="2000" dirty="0" err="1"/>
              <a:t>behaviours</a:t>
            </a:r>
            <a:r>
              <a:rPr lang="en-US" sz="2000" dirty="0"/>
              <a:t> expected of midwives throughout all stages of their careers, including their time as learners. As members of a self- regulating profession, midwives are entrusted to maintain professional accountability to themselves, clients in their care, colleagues, and their profession.</a:t>
            </a:r>
          </a:p>
          <a:p>
            <a:pPr marL="0" indent="0">
              <a:buNone/>
            </a:pPr>
            <a:r>
              <a:rPr lang="en-US" sz="2000" dirty="0">
                <a:solidFill>
                  <a:schemeClr val="tx2"/>
                </a:solidFill>
              </a:rPr>
              <a:t>				- </a:t>
            </a:r>
            <a:r>
              <a:rPr lang="en-US" sz="1200" dirty="0">
                <a:solidFill>
                  <a:schemeClr val="tx2"/>
                </a:solidFill>
              </a:rPr>
              <a:t>Ontario Midwifery Education Program Student Guide to Professionalism</a:t>
            </a:r>
          </a:p>
          <a:p>
            <a:pPr marL="0" indent="0">
              <a:buNone/>
            </a:pPr>
            <a:r>
              <a:rPr lang="en-US" sz="2000" dirty="0">
                <a:solidFill>
                  <a:schemeClr val="tx2"/>
                </a:solidFill>
              </a:rPr>
              <a:t>Examples of lack of professionalism include:</a:t>
            </a:r>
          </a:p>
          <a:p>
            <a:r>
              <a:rPr lang="en-US" sz="2000" dirty="0">
                <a:solidFill>
                  <a:schemeClr val="tx2"/>
                </a:solidFill>
              </a:rPr>
              <a:t>Inappropriate use of social media postings</a:t>
            </a:r>
          </a:p>
          <a:p>
            <a:r>
              <a:rPr lang="en-US" sz="2000" dirty="0">
                <a:solidFill>
                  <a:schemeClr val="tx2"/>
                </a:solidFill>
              </a:rPr>
              <a:t>Racist,  homo/transphobic, ableist language or other comments indicative of bias or discrimination</a:t>
            </a:r>
          </a:p>
          <a:p>
            <a:r>
              <a:rPr lang="en-US" sz="2000" dirty="0">
                <a:solidFill>
                  <a:schemeClr val="tx2"/>
                </a:solidFill>
              </a:rPr>
              <a:t>Lying/dishonesty</a:t>
            </a:r>
          </a:p>
          <a:p>
            <a:r>
              <a:rPr lang="en-US" sz="2000" dirty="0">
                <a:solidFill>
                  <a:schemeClr val="tx2"/>
                </a:solidFill>
              </a:rPr>
              <a:t>Disrespectful </a:t>
            </a:r>
            <a:r>
              <a:rPr lang="en-US" sz="2000" dirty="0" err="1">
                <a:solidFill>
                  <a:schemeClr val="tx2"/>
                </a:solidFill>
              </a:rPr>
              <a:t>behaviour</a:t>
            </a:r>
            <a:r>
              <a:rPr lang="en-US" sz="2000" dirty="0">
                <a:solidFill>
                  <a:schemeClr val="tx2"/>
                </a:solidFill>
              </a:rPr>
              <a:t> with midwives, administrative staff, hospital colleagues, or clients</a:t>
            </a:r>
          </a:p>
          <a:p>
            <a:r>
              <a:rPr lang="en-US" sz="2000" dirty="0">
                <a:solidFill>
                  <a:schemeClr val="tx2"/>
                </a:solidFill>
              </a:rPr>
              <a:t>Failure to take responsibility for their actions within their scope as a student.</a:t>
            </a:r>
          </a:p>
          <a:p>
            <a:endParaRPr lang="en-CA" dirty="0"/>
          </a:p>
        </p:txBody>
      </p:sp>
    </p:spTree>
    <p:extLst>
      <p:ext uri="{BB962C8B-B14F-4D97-AF65-F5344CB8AC3E}">
        <p14:creationId xmlns:p14="http://schemas.microsoft.com/office/powerpoint/2010/main" val="1021763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EE6C-D05A-46F4-BC61-F5572EC849F1}"/>
              </a:ext>
            </a:extLst>
          </p:cNvPr>
          <p:cNvSpPr>
            <a:spLocks noGrp="1"/>
          </p:cNvSpPr>
          <p:nvPr>
            <p:ph type="title"/>
          </p:nvPr>
        </p:nvSpPr>
        <p:spPr/>
        <p:txBody>
          <a:bodyPr/>
          <a:lstStyle/>
          <a:p>
            <a:r>
              <a:rPr lang="en-CA" dirty="0"/>
              <a:t>The learner in difficulty</a:t>
            </a:r>
          </a:p>
        </p:txBody>
      </p:sp>
      <p:sp>
        <p:nvSpPr>
          <p:cNvPr id="3" name="Content Placeholder 2">
            <a:extLst>
              <a:ext uri="{FF2B5EF4-FFF2-40B4-BE49-F238E27FC236}">
                <a16:creationId xmlns:a16="http://schemas.microsoft.com/office/drawing/2014/main" id="{144C5EA8-1376-4099-A860-B5C38FA20A0E}"/>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a:buChar char="•"/>
              <a:tabLst/>
              <a:defRPr/>
            </a:pPr>
            <a:r>
              <a:rPr kumimoji="0" lang="en-US" sz="2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Affective disorder – trouble handling important and new events</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a:buChar char="•"/>
              <a:tabLst/>
              <a:defRPr/>
            </a:pPr>
            <a:r>
              <a:rPr kumimoji="0" lang="en-US" sz="2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Cognitive disorder – trouble with written or oral communication, integration of material</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a:buChar char="•"/>
              <a:tabLst/>
              <a:defRPr/>
            </a:pPr>
            <a:r>
              <a:rPr kumimoji="0" lang="en-US" sz="2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Structural disorder – difficulty structuring experience (time management, organization)</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a:buChar char="•"/>
              <a:tabLst/>
              <a:defRPr/>
            </a:pPr>
            <a:r>
              <a:rPr kumimoji="0" lang="en-US" sz="2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Interpersonal disorder – difficulties interacting with others, poor social skills</a:t>
            </a:r>
          </a:p>
          <a:p>
            <a:endParaRPr lang="en-CA" dirty="0"/>
          </a:p>
        </p:txBody>
      </p:sp>
    </p:spTree>
    <p:extLst>
      <p:ext uri="{BB962C8B-B14F-4D97-AF65-F5344CB8AC3E}">
        <p14:creationId xmlns:p14="http://schemas.microsoft.com/office/powerpoint/2010/main" val="1106374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543D-8622-4C9E-B963-1AE28BA9A495}"/>
              </a:ext>
            </a:extLst>
          </p:cNvPr>
          <p:cNvSpPr>
            <a:spLocks noGrp="1"/>
          </p:cNvSpPr>
          <p:nvPr>
            <p:ph type="title"/>
          </p:nvPr>
        </p:nvSpPr>
        <p:spPr/>
        <p:txBody>
          <a:bodyPr/>
          <a:lstStyle/>
          <a:p>
            <a:r>
              <a:rPr lang="en-CA" dirty="0"/>
              <a:t>Strategies to support students</a:t>
            </a:r>
          </a:p>
        </p:txBody>
      </p:sp>
      <p:sp>
        <p:nvSpPr>
          <p:cNvPr id="3" name="Content Placeholder 2">
            <a:extLst>
              <a:ext uri="{FF2B5EF4-FFF2-40B4-BE49-F238E27FC236}">
                <a16:creationId xmlns:a16="http://schemas.microsoft.com/office/drawing/2014/main" id="{B041AAFF-4D4D-4866-92F3-9D67E79F41C5}"/>
              </a:ext>
            </a:extLst>
          </p:cNvPr>
          <p:cNvSpPr>
            <a:spLocks noGrp="1"/>
          </p:cNvSpPr>
          <p:nvPr>
            <p:ph idx="1"/>
          </p:nvPr>
        </p:nvSpPr>
        <p:spPr>
          <a:xfrm>
            <a:off x="1143001" y="2015732"/>
            <a:ext cx="9353549" cy="4037749"/>
          </a:xfrm>
        </p:spPr>
        <p:txBody>
          <a:bodyPr>
            <a:normAutofit fontScale="92500" lnSpcReduction="20000"/>
          </a:body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Gather data</a:t>
            </a: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Observe student, talk to others</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Reflect on your own teaching</a:t>
            </a: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Mismatch between expectations of teacher/learner, unclear goals</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Discuss with student</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1" i="1" u="none" strike="noStrike" kern="1200" cap="none" spc="0" normalizeH="0" baseline="0" noProof="0" dirty="0">
                <a:ln>
                  <a:noFill/>
                </a:ln>
                <a:solidFill>
                  <a:srgbClr val="FF0000"/>
                </a:solidFill>
                <a:effectLst/>
                <a:uLnTx/>
                <a:uFillTx/>
                <a:latin typeface="Gill Sans MT" panose="020B0502020104020203"/>
                <a:ea typeface="+mn-ea"/>
                <a:cs typeface="+mn-cs"/>
              </a:rPr>
              <a:t>Involve Tutor</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Design intervention plan</a:t>
            </a: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Identify the issue, outline specific activities &amp; timelines, agree on expected outcomes</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Write it down!</a:t>
            </a:r>
            <a:endParaRPr lang="en-CA" sz="3600" dirty="0"/>
          </a:p>
        </p:txBody>
      </p:sp>
    </p:spTree>
    <p:extLst>
      <p:ext uri="{BB962C8B-B14F-4D97-AF65-F5344CB8AC3E}">
        <p14:creationId xmlns:p14="http://schemas.microsoft.com/office/powerpoint/2010/main" val="3867038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54EE-91D4-4B01-99F2-D68902B0CF1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279B78C-DB47-4B9A-B62B-87CF9BE298AD}"/>
              </a:ext>
            </a:extLst>
          </p:cNvPr>
          <p:cNvSpPr>
            <a:spLocks noGrp="1"/>
          </p:cNvSpPr>
          <p:nvPr>
            <p:ph idx="1"/>
          </p:nvPr>
        </p:nvSpPr>
        <p:spPr/>
        <p:txBody>
          <a:bodyPr>
            <a:normAutofit/>
          </a:bodyPr>
          <a:lstStyle/>
          <a:p>
            <a:pPr marL="0" indent="0" algn="ctr">
              <a:buNone/>
            </a:pPr>
            <a:r>
              <a:rPr lang="en-CA" sz="4000" dirty="0"/>
              <a:t>WHAT OTHER CHALLENGES DO YOU ANTICIPATE WHEN WORKING WITH AND TEACHING STUDENTS?</a:t>
            </a:r>
          </a:p>
        </p:txBody>
      </p:sp>
    </p:spTree>
    <p:extLst>
      <p:ext uri="{BB962C8B-B14F-4D97-AF65-F5344CB8AC3E}">
        <p14:creationId xmlns:p14="http://schemas.microsoft.com/office/powerpoint/2010/main" val="272989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00DD6C1-B9FD-44D5-B908-6CB50DD34941}"/>
              </a:ext>
            </a:extLst>
          </p:cNvPr>
          <p:cNvPicPr>
            <a:picLocks noGrp="1" noChangeAspect="1"/>
          </p:cNvPicPr>
          <p:nvPr>
            <p:ph idx="1"/>
          </p:nvPr>
        </p:nvPicPr>
        <p:blipFill>
          <a:blip r:embed="rId3"/>
          <a:stretch>
            <a:fillRect/>
          </a:stretch>
        </p:blipFill>
        <p:spPr>
          <a:xfrm>
            <a:off x="2012563" y="1128098"/>
            <a:ext cx="8174239" cy="4598011"/>
          </a:xfrm>
          <a:prstGeom prst="rect">
            <a:avLst/>
          </a:prstGeom>
        </p:spPr>
      </p:pic>
      <p:sp>
        <p:nvSpPr>
          <p:cNvPr id="19" name="Rectangle 18">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868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4175-C5CE-437F-8F81-FC0AE9E5D90C}"/>
              </a:ext>
            </a:extLst>
          </p:cNvPr>
          <p:cNvSpPr>
            <a:spLocks noGrp="1"/>
          </p:cNvSpPr>
          <p:nvPr>
            <p:ph type="title"/>
          </p:nvPr>
        </p:nvSpPr>
        <p:spPr/>
        <p:txBody>
          <a:bodyPr/>
          <a:lstStyle/>
          <a:p>
            <a:r>
              <a:rPr lang="en-CA" dirty="0"/>
              <a:t>AND, ONE LAST THING….</a:t>
            </a:r>
          </a:p>
        </p:txBody>
      </p:sp>
      <p:sp>
        <p:nvSpPr>
          <p:cNvPr id="3" name="Content Placeholder 2">
            <a:extLst>
              <a:ext uri="{FF2B5EF4-FFF2-40B4-BE49-F238E27FC236}">
                <a16:creationId xmlns:a16="http://schemas.microsoft.com/office/drawing/2014/main" id="{C220541A-7545-4CB6-B0C2-8A722C856969}"/>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rgbClr val="44546A"/>
                </a:solidFill>
                <a:effectLst/>
                <a:uLnTx/>
                <a:uFillTx/>
                <a:latin typeface="Calibri" panose="020F0502020204030204"/>
                <a:ea typeface="+mn-ea"/>
                <a:cs typeface="+mn-cs"/>
              </a:rPr>
              <a:t>As a preceptor, you can apply for a “Adjunct Clinical Professor” position with McMaster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rgbClr val="44546A"/>
                </a:solidFill>
                <a:effectLst/>
                <a:uLnTx/>
                <a:uFillTx/>
                <a:latin typeface="Calibri" panose="020F0502020204030204"/>
                <a:ea typeface="+mn-ea"/>
                <a:cs typeface="+mn-cs"/>
              </a:rPr>
              <a:t>Benefits include online access to the McMaster library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rgbClr val="44546A"/>
                </a:solidFill>
                <a:effectLst/>
                <a:uLnTx/>
                <a:uFillTx/>
                <a:latin typeface="Calibri" panose="020F0502020204030204"/>
                <a:ea typeface="+mn-ea"/>
                <a:cs typeface="+mn-cs"/>
              </a:rPr>
              <a:t>Can add to your CV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rgbClr val="44546A"/>
                </a:solidFill>
                <a:effectLst/>
                <a:uLnTx/>
                <a:uFillTx/>
                <a:latin typeface="Calibri" panose="020F0502020204030204"/>
                <a:ea typeface="+mn-ea"/>
                <a:cs typeface="+mn-cs"/>
              </a:rPr>
              <a:t>Some hospitals now requiring this for credentialling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rgbClr val="44546A"/>
                </a:solidFill>
                <a:effectLst/>
                <a:uLnTx/>
                <a:uFillTx/>
                <a:latin typeface="Calibri" panose="020F0502020204030204"/>
                <a:ea typeface="+mn-ea"/>
                <a:cs typeface="+mn-cs"/>
              </a:rPr>
              <a:t>Contact Kelly Edge for more information</a:t>
            </a:r>
          </a:p>
          <a:p>
            <a:endParaRPr lang="en-CA" dirty="0"/>
          </a:p>
        </p:txBody>
      </p:sp>
    </p:spTree>
    <p:extLst>
      <p:ext uri="{BB962C8B-B14F-4D97-AF65-F5344CB8AC3E}">
        <p14:creationId xmlns:p14="http://schemas.microsoft.com/office/powerpoint/2010/main" val="1740832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1102-46B6-46FE-BDAC-AC4B200FDABE}"/>
              </a:ext>
            </a:extLst>
          </p:cNvPr>
          <p:cNvSpPr>
            <a:spLocks noGrp="1"/>
          </p:cNvSpPr>
          <p:nvPr>
            <p:ph type="title"/>
          </p:nvPr>
        </p:nvSpPr>
        <p:spPr/>
        <p:txBody>
          <a:bodyPr/>
          <a:lstStyle/>
          <a:p>
            <a:r>
              <a:rPr lang="en-CA" dirty="0"/>
              <a:t>THANK YOU!!</a:t>
            </a:r>
          </a:p>
        </p:txBody>
      </p:sp>
      <p:sp>
        <p:nvSpPr>
          <p:cNvPr id="3" name="Content Placeholder 2">
            <a:extLst>
              <a:ext uri="{FF2B5EF4-FFF2-40B4-BE49-F238E27FC236}">
                <a16:creationId xmlns:a16="http://schemas.microsoft.com/office/drawing/2014/main" id="{EB741AB2-A9C1-493C-B696-7B718B5C497A}"/>
              </a:ext>
            </a:extLst>
          </p:cNvPr>
          <p:cNvSpPr>
            <a:spLocks noGrp="1"/>
          </p:cNvSpPr>
          <p:nvPr>
            <p:ph idx="1"/>
          </p:nvPr>
        </p:nvSpPr>
        <p:spPr/>
        <p:txBody>
          <a:bodyPr/>
          <a:lstStyle/>
          <a:p>
            <a:pPr marL="0" indent="0" algn="ctr">
              <a:buNone/>
            </a:pPr>
            <a:endParaRPr lang="en-CA" dirty="0"/>
          </a:p>
          <a:p>
            <a:pPr marL="0" indent="0" algn="ctr">
              <a:buNone/>
            </a:pPr>
            <a:r>
              <a:rPr lang="en-CA" dirty="0"/>
              <a:t>Kelly Edge</a:t>
            </a:r>
          </a:p>
          <a:p>
            <a:pPr marL="0" indent="0" algn="ctr">
              <a:buNone/>
            </a:pPr>
            <a:r>
              <a:rPr lang="en-CA" dirty="0">
                <a:hlinkClick r:id="rId2"/>
              </a:rPr>
              <a:t>kedge@mcmaster.ca</a:t>
            </a:r>
            <a:endParaRPr lang="en-CA" dirty="0"/>
          </a:p>
          <a:p>
            <a:pPr marL="0" indent="0" algn="ctr">
              <a:buNone/>
            </a:pPr>
            <a:r>
              <a:rPr lang="en-CA" dirty="0"/>
              <a:t>Kate Demers</a:t>
            </a:r>
          </a:p>
          <a:p>
            <a:pPr marL="0" indent="0" algn="ctr">
              <a:buNone/>
            </a:pPr>
            <a:r>
              <a:rPr lang="en-CA" dirty="0">
                <a:hlinkClick r:id="rId3"/>
              </a:rPr>
              <a:t>kdemers@mcmaster.ca</a:t>
            </a:r>
            <a:endParaRPr lang="en-CA" dirty="0"/>
          </a:p>
          <a:p>
            <a:pPr marL="0" indent="0" algn="ctr">
              <a:buNone/>
            </a:pPr>
            <a:r>
              <a:rPr lang="en-CA" dirty="0"/>
              <a:t>Kathi Wilson</a:t>
            </a:r>
          </a:p>
          <a:p>
            <a:pPr marL="0" indent="0" algn="ctr">
              <a:buNone/>
            </a:pPr>
            <a:r>
              <a:rPr lang="en-CA" dirty="0">
                <a:hlinkClick r:id="rId4"/>
              </a:rPr>
              <a:t>wilsonak@mcmaster.ca</a:t>
            </a:r>
            <a:endParaRPr lang="en-CA" dirty="0"/>
          </a:p>
          <a:p>
            <a:pPr marL="0" indent="0" algn="ctr">
              <a:buNone/>
            </a:pPr>
            <a:endParaRPr lang="en-CA" dirty="0"/>
          </a:p>
        </p:txBody>
      </p:sp>
    </p:spTree>
    <p:extLst>
      <p:ext uri="{BB962C8B-B14F-4D97-AF65-F5344CB8AC3E}">
        <p14:creationId xmlns:p14="http://schemas.microsoft.com/office/powerpoint/2010/main" val="140732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058E5-881A-4DE3-A42E-78557FE770E3}"/>
              </a:ext>
            </a:extLst>
          </p:cNvPr>
          <p:cNvPicPr>
            <a:picLocks noChangeAspect="1"/>
          </p:cNvPicPr>
          <p:nvPr/>
        </p:nvPicPr>
        <p:blipFill>
          <a:blip r:embed="rId2"/>
          <a:stretch>
            <a:fillRect/>
          </a:stretch>
        </p:blipFill>
        <p:spPr>
          <a:xfrm>
            <a:off x="381000" y="214313"/>
            <a:ext cx="11617960" cy="5839168"/>
          </a:xfrm>
          <a:prstGeom prst="rect">
            <a:avLst/>
          </a:prstGeom>
        </p:spPr>
      </p:pic>
      <p:sp>
        <p:nvSpPr>
          <p:cNvPr id="2" name="Title 1">
            <a:extLst>
              <a:ext uri="{FF2B5EF4-FFF2-40B4-BE49-F238E27FC236}">
                <a16:creationId xmlns:a16="http://schemas.microsoft.com/office/drawing/2014/main" id="{9033037C-D993-4E30-933B-57B4BCC6F40C}"/>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5FEF4165-7FE0-42AA-89F2-6E0833D80615}"/>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94289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0719D92-C1E0-4437-BECA-19AA91557AAF}"/>
              </a:ext>
            </a:extLst>
          </p:cNvPr>
          <p:cNvSpPr>
            <a:spLocks noGrp="1"/>
          </p:cNvSpPr>
          <p:nvPr>
            <p:ph type="title"/>
          </p:nvPr>
        </p:nvSpPr>
        <p:spPr>
          <a:xfrm>
            <a:off x="1451580" y="804520"/>
            <a:ext cx="3530157" cy="1049235"/>
          </a:xfrm>
        </p:spPr>
        <p:txBody>
          <a:bodyPr>
            <a:normAutofit/>
          </a:bodyPr>
          <a:lstStyle/>
          <a:p>
            <a:endParaRPr lang="en-CA" dirty="0"/>
          </a:p>
        </p:txBody>
      </p:sp>
      <p:sp>
        <p:nvSpPr>
          <p:cNvPr id="16" name="Rectangle 15">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Content Placeholder 8">
            <a:extLst>
              <a:ext uri="{FF2B5EF4-FFF2-40B4-BE49-F238E27FC236}">
                <a16:creationId xmlns:a16="http://schemas.microsoft.com/office/drawing/2014/main" id="{C1E9FBDA-F280-444B-9AAF-8A5E6FD11224}"/>
              </a:ext>
            </a:extLst>
          </p:cNvPr>
          <p:cNvSpPr>
            <a:spLocks noGrp="1"/>
          </p:cNvSpPr>
          <p:nvPr>
            <p:ph idx="1"/>
          </p:nvPr>
        </p:nvSpPr>
        <p:spPr>
          <a:xfrm>
            <a:off x="640079" y="2008046"/>
            <a:ext cx="4338026" cy="3458299"/>
          </a:xfrm>
        </p:spPr>
        <p:txBody>
          <a:bodyPr>
            <a:noAutofit/>
          </a:bodyPr>
          <a:lstStyle/>
          <a:p>
            <a:r>
              <a:rPr lang="en-US" sz="3600" dirty="0"/>
              <a:t>How do I fit into this?</a:t>
            </a:r>
          </a:p>
          <a:p>
            <a:r>
              <a:rPr lang="en-US" sz="3600" dirty="0"/>
              <a:t>What is different about being a senior preceptor?</a:t>
            </a:r>
          </a:p>
        </p:txBody>
      </p:sp>
      <p:grpSp>
        <p:nvGrpSpPr>
          <p:cNvPr id="18" name="Group 17">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9" name="Rectangle 18">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2556A361-ADF5-4069-9C2C-CA1222AD0E4C}"/>
              </a:ext>
            </a:extLst>
          </p:cNvPr>
          <p:cNvPicPr>
            <a:picLocks noChangeAspect="1"/>
          </p:cNvPicPr>
          <p:nvPr/>
        </p:nvPicPr>
        <p:blipFill rotWithShape="1">
          <a:blip r:embed="rId2"/>
          <a:srcRect l="14149" r="2862" b="2"/>
          <a:stretch/>
        </p:blipFill>
        <p:spPr>
          <a:xfrm>
            <a:off x="6093926" y="1116345"/>
            <a:ext cx="4821551" cy="3866172"/>
          </a:xfrm>
          <a:prstGeom prst="rect">
            <a:avLst/>
          </a:prstGeom>
        </p:spPr>
      </p:pic>
      <p:pic>
        <p:nvPicPr>
          <p:cNvPr id="22" name="Picture 21">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0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0677-A979-483B-AF5E-35E93EEE2018}"/>
              </a:ext>
            </a:extLst>
          </p:cNvPr>
          <p:cNvSpPr>
            <a:spLocks noGrp="1"/>
          </p:cNvSpPr>
          <p:nvPr>
            <p:ph type="title"/>
          </p:nvPr>
        </p:nvSpPr>
        <p:spPr/>
        <p:txBody>
          <a:bodyPr/>
          <a:lstStyle/>
          <a:p>
            <a:r>
              <a:rPr lang="en-CA" dirty="0"/>
              <a:t>Equity, Diversity, Inclusion</a:t>
            </a:r>
          </a:p>
        </p:txBody>
      </p:sp>
      <p:sp>
        <p:nvSpPr>
          <p:cNvPr id="3" name="Content Placeholder 2">
            <a:extLst>
              <a:ext uri="{FF2B5EF4-FFF2-40B4-BE49-F238E27FC236}">
                <a16:creationId xmlns:a16="http://schemas.microsoft.com/office/drawing/2014/main" id="{931F98E0-C282-469D-9BB6-D55453EB10DA}"/>
              </a:ext>
            </a:extLst>
          </p:cNvPr>
          <p:cNvSpPr>
            <a:spLocks noGrp="1"/>
          </p:cNvSpPr>
          <p:nvPr>
            <p:ph idx="1"/>
          </p:nvPr>
        </p:nvSpPr>
        <p:spPr/>
        <p:txBody>
          <a:bodyPr>
            <a:normAutofit lnSpcReduction="10000"/>
          </a:bodyPr>
          <a:lstStyle/>
          <a:p>
            <a:pPr marL="0" indent="0">
              <a:buNone/>
            </a:pPr>
            <a:r>
              <a:rPr lang="en-CA" sz="3200" dirty="0">
                <a:effectLst/>
                <a:latin typeface="Calibri" panose="020F0502020204030204" pitchFamily="34" charset="0"/>
                <a:ea typeface="Calibri" panose="020F0502020204030204" pitchFamily="34" charset="0"/>
                <a:cs typeface="Times New Roman" panose="02020603050405020304" pitchFamily="18" charset="0"/>
              </a:rPr>
              <a:t>The Midwifery Education Program is committed to developing and promoting equity, diversity, and inclusion in every facet of the Program.   We invite students to contribute by bringing forward equity, diversity, and inclusion issues for discussion and action in a climate of learning and respect.</a:t>
            </a:r>
          </a:p>
          <a:p>
            <a:endParaRPr lang="en-CA" dirty="0"/>
          </a:p>
        </p:txBody>
      </p:sp>
    </p:spTree>
    <p:extLst>
      <p:ext uri="{BB962C8B-B14F-4D97-AF65-F5344CB8AC3E}">
        <p14:creationId xmlns:p14="http://schemas.microsoft.com/office/powerpoint/2010/main" val="19089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6A045905-5243-4F3A-BF73-4897C8FFA3E4}"/>
              </a:ext>
            </a:extLst>
          </p:cNvPr>
          <p:cNvPicPr>
            <a:picLocks noGrp="1" noChangeAspect="1"/>
          </p:cNvPicPr>
          <p:nvPr>
            <p:ph idx="1"/>
          </p:nvPr>
        </p:nvPicPr>
        <p:blipFill rotWithShape="1">
          <a:blip r:embed="rId3"/>
          <a:srcRect b="10742"/>
          <a:stretch/>
        </p:blipFill>
        <p:spPr>
          <a:xfrm>
            <a:off x="20" y="10"/>
            <a:ext cx="12191980" cy="6121333"/>
          </a:xfrm>
          <a:prstGeom prst="rect">
            <a:avLst/>
          </a:prstGeom>
        </p:spPr>
      </p:pic>
    </p:spTree>
    <p:extLst>
      <p:ext uri="{BB962C8B-B14F-4D97-AF65-F5344CB8AC3E}">
        <p14:creationId xmlns:p14="http://schemas.microsoft.com/office/powerpoint/2010/main" val="31308860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4678</TotalTime>
  <Words>3078</Words>
  <Application>Microsoft Office PowerPoint</Application>
  <PresentationFormat>Widescreen</PresentationFormat>
  <Paragraphs>282</Paragraphs>
  <Slides>59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vt:lpstr>
      <vt:lpstr>ArialMT</vt:lpstr>
      <vt:lpstr>Calibri</vt:lpstr>
      <vt:lpstr>Calibri Light</vt:lpstr>
      <vt:lpstr>Gill Sans MT</vt:lpstr>
      <vt:lpstr>Wingdings</vt:lpstr>
      <vt:lpstr>Gallery</vt:lpstr>
      <vt:lpstr>Senior Preceptor Workshop</vt:lpstr>
      <vt:lpstr>Introductions</vt:lpstr>
      <vt:lpstr>Objectives</vt:lpstr>
      <vt:lpstr>What is a Preceptor?</vt:lpstr>
      <vt:lpstr>Roles and Responsibilities of a Preceptor</vt:lpstr>
      <vt:lpstr>PowerPoint Presentation</vt:lpstr>
      <vt:lpstr>PowerPoint Presentation</vt:lpstr>
      <vt:lpstr>Equity, Diversity, Inclusion</vt:lpstr>
      <vt:lpstr>PowerPoint Presentation</vt:lpstr>
      <vt:lpstr>Microaggressions</vt:lpstr>
      <vt:lpstr>As well:</vt:lpstr>
      <vt:lpstr>PowerPoint Presentation</vt:lpstr>
      <vt:lpstr>PowerPoint Presentation</vt:lpstr>
      <vt:lpstr>This is not an exhaustive List…</vt:lpstr>
      <vt:lpstr>Senior year Clinical Placements Complications/Consultations; maternal-Newborn Pathology; Clerkship</vt:lpstr>
      <vt:lpstr>Student workload policies</vt:lpstr>
      <vt:lpstr>Complications &amp; Consultations</vt:lpstr>
      <vt:lpstr>Complications &amp; Consultations</vt:lpstr>
      <vt:lpstr>Small group work</vt:lpstr>
      <vt:lpstr>Maternal-newborn pathology</vt:lpstr>
      <vt:lpstr>Maternal newborn pathology</vt:lpstr>
      <vt:lpstr>clerkship</vt:lpstr>
      <vt:lpstr>Clerkship</vt:lpstr>
      <vt:lpstr>Covid considerations</vt:lpstr>
      <vt:lpstr>PowerPoint Presentation</vt:lpstr>
      <vt:lpstr>Preparation and orientation</vt:lpstr>
      <vt:lpstr>Preparation</vt:lpstr>
      <vt:lpstr>PowerPoint Presentation</vt:lpstr>
      <vt:lpstr>Orientation</vt:lpstr>
      <vt:lpstr>orientation</vt:lpstr>
      <vt:lpstr>Teaching Strategies</vt:lpstr>
      <vt:lpstr>Characteristics of effective preceptors</vt:lpstr>
      <vt:lpstr>Effective teaching in the clinical setting</vt:lpstr>
      <vt:lpstr>PowerPoint Presentation</vt:lpstr>
      <vt:lpstr>Clinical Reasoning</vt:lpstr>
      <vt:lpstr>Clinical reasoning – But, how do I Teach this?</vt:lpstr>
      <vt:lpstr>PowerPoint Presentation</vt:lpstr>
      <vt:lpstr>PowerPoint Presentation</vt:lpstr>
      <vt:lpstr>PowerPoint Presentation</vt:lpstr>
      <vt:lpstr>Clinical reasoning</vt:lpstr>
      <vt:lpstr>PowerPoint Presentation</vt:lpstr>
      <vt:lpstr>Feedback and assessment</vt:lpstr>
      <vt:lpstr>PowerPoint Presentation</vt:lpstr>
      <vt:lpstr>Prerequisites for effective feedback</vt:lpstr>
      <vt:lpstr>Providing effective feedback</vt:lpstr>
      <vt:lpstr>PowerPoint Presentation</vt:lpstr>
      <vt:lpstr>Providing effective feedback</vt:lpstr>
      <vt:lpstr>Remember….</vt:lpstr>
      <vt:lpstr>Clinical Evaluation</vt:lpstr>
      <vt:lpstr>Grades in clinical courses</vt:lpstr>
      <vt:lpstr>Clinical evaluation</vt:lpstr>
      <vt:lpstr>challenges</vt:lpstr>
      <vt:lpstr>professionalism</vt:lpstr>
      <vt:lpstr>The learner in difficulty</vt:lpstr>
      <vt:lpstr>Strategies to support students</vt:lpstr>
      <vt:lpstr>PowerPoint Presentation</vt:lpstr>
      <vt:lpstr>PowerPoint Presentation</vt:lpstr>
      <vt:lpstr>AND, ONE LAST THING….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Preceptor Workshop</dc:title>
  <dc:creator>Kathi Wilson</dc:creator>
  <cp:lastModifiedBy>Demers, Kate</cp:lastModifiedBy>
  <cp:revision>29</cp:revision>
  <dcterms:created xsi:type="dcterms:W3CDTF">2021-02-20T20:54:05Z</dcterms:created>
  <dcterms:modified xsi:type="dcterms:W3CDTF">2021-03-11T20:46:06Z</dcterms:modified>
</cp:coreProperties>
</file>